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7" d="100"/>
          <a:sy n="47" d="100"/>
        </p:scale>
        <p:origin x="-948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534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169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136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569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954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018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495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7009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68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812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0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422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594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697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17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82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771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B0BC600-5FDF-46EA-8A78-2F8A89138DC0}" type="datetimeFigureOut">
              <a:rPr lang="uk-UA" smtClean="0"/>
              <a:t>06.09.2021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CE91B74-9092-4DB4-96D4-CBACE7982AC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2936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80159" y="2013913"/>
            <a:ext cx="103177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Івент-менеджмент</a:t>
            </a:r>
            <a:r>
              <a:rPr lang="uk-UA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у туризмі / </a:t>
            </a:r>
            <a:endParaRPr lang="en-US" sz="48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Event 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Management in Tourism</a:t>
            </a:r>
            <a:endParaRPr lang="uk-UA" sz="4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542939" y="376961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3200" dirty="0" smtClean="0"/>
              <a:t>Категорія дисципліни: вибіркова</a:t>
            </a:r>
          </a:p>
          <a:p>
            <a:r>
              <a:rPr lang="uk-UA" sz="3200" dirty="0" smtClean="0"/>
              <a:t>Семестр(и): 2</a:t>
            </a:r>
          </a:p>
          <a:p>
            <a:r>
              <a:rPr lang="uk-UA" sz="3200" dirty="0" smtClean="0"/>
              <a:t>Обсяг дисципліни: загальна кількість годин – 180; кількість кредитів ЄКТС – 6.</a:t>
            </a:r>
            <a:endParaRPr lang="uk-U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078720" y="5547360"/>
            <a:ext cx="1519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ВК 4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072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32811" y="3434575"/>
            <a:ext cx="2103121" cy="2098941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885858" y="367142"/>
            <a:ext cx="3636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Результати навчання:</a:t>
            </a:r>
            <a:endParaRPr lang="uk-UA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257109" y="1003140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</a:t>
            </a:r>
            <a:r>
              <a:rPr lang="uk-UA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нати:</a:t>
            </a:r>
            <a:r>
              <a:rPr lang="uk-UA" sz="1600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сутність </a:t>
            </a:r>
            <a:r>
              <a:rPr lang="uk-UA" sz="1600" dirty="0" err="1" smtClean="0"/>
              <a:t>івентивного</a:t>
            </a:r>
            <a:r>
              <a:rPr lang="uk-UA" sz="1600" dirty="0" smtClean="0"/>
              <a:t> менеджменту, підходи до його визначення;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класифікацію </a:t>
            </a:r>
            <a:r>
              <a:rPr lang="uk-UA" sz="1600" dirty="0" err="1" smtClean="0"/>
              <a:t>івентивних</a:t>
            </a:r>
            <a:r>
              <a:rPr lang="uk-UA" sz="1600" dirty="0" smtClean="0"/>
              <a:t> заходів;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міжнародний досвід управління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err="1" smtClean="0"/>
              <a:t>івентивними</a:t>
            </a:r>
            <a:r>
              <a:rPr lang="uk-UA" sz="1600" dirty="0" smtClean="0"/>
              <a:t> заходами;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особливості організації </a:t>
            </a:r>
            <a:r>
              <a:rPr lang="uk-UA" sz="1600" dirty="0" err="1" smtClean="0"/>
              <a:t>івентивних</a:t>
            </a:r>
            <a:r>
              <a:rPr lang="uk-UA" sz="1600" dirty="0" smtClean="0"/>
              <a:t> заходів;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формування системного мислення та комплексу спеціальних знань, умінь та компетенції щодо управління </a:t>
            </a:r>
            <a:r>
              <a:rPr lang="uk-UA" sz="1600" dirty="0" err="1" smtClean="0"/>
              <a:t>подієвим</a:t>
            </a:r>
            <a:r>
              <a:rPr lang="uk-UA" sz="1600" dirty="0" smtClean="0"/>
              <a:t> туризмом, організації та проведення </a:t>
            </a:r>
            <a:r>
              <a:rPr lang="uk-UA" sz="1600" dirty="0" err="1" smtClean="0"/>
              <a:t>івентивних</a:t>
            </a:r>
            <a:r>
              <a:rPr lang="uk-UA" sz="1600" dirty="0" smtClean="0"/>
              <a:t> заходів;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169817" y="1249361"/>
            <a:ext cx="5414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В</a:t>
            </a:r>
            <a:r>
              <a:rPr lang="uk-UA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міти: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здійснювати планування </a:t>
            </a:r>
            <a:r>
              <a:rPr lang="uk-UA" sz="1600" dirty="0" err="1" smtClean="0"/>
              <a:t>івентивних</a:t>
            </a:r>
            <a:r>
              <a:rPr lang="uk-UA" sz="1600" dirty="0" smtClean="0"/>
              <a:t> заходів;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організовувати </a:t>
            </a:r>
            <a:r>
              <a:rPr lang="uk-UA" sz="1600" dirty="0" err="1" smtClean="0"/>
              <a:t>івентивні</a:t>
            </a:r>
            <a:r>
              <a:rPr lang="uk-UA" sz="1600" dirty="0"/>
              <a:t> </a:t>
            </a:r>
            <a:r>
              <a:rPr lang="uk-UA" sz="1600" dirty="0" smtClean="0"/>
              <a:t>заходи;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складати план рекламно-інформаційного забезпечення </a:t>
            </a:r>
            <a:r>
              <a:rPr lang="uk-UA" sz="1600" dirty="0" err="1" smtClean="0"/>
              <a:t>івентивних</a:t>
            </a:r>
            <a:r>
              <a:rPr lang="uk-UA" sz="1600" dirty="0"/>
              <a:t> </a:t>
            </a:r>
            <a:r>
              <a:rPr lang="uk-UA" sz="1600" dirty="0" smtClean="0"/>
              <a:t>заходів;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застосовувати критерії ефективності управління </a:t>
            </a:r>
            <a:r>
              <a:rPr lang="uk-UA" sz="1600" dirty="0" err="1" smtClean="0"/>
              <a:t>івентивними</a:t>
            </a:r>
            <a:r>
              <a:rPr lang="uk-UA" sz="1600" dirty="0"/>
              <a:t> </a:t>
            </a:r>
            <a:r>
              <a:rPr lang="uk-UA" sz="1600" dirty="0" smtClean="0"/>
              <a:t>заходами;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 smtClean="0"/>
              <a:t>здійснювати оцінку ефективності управління </a:t>
            </a:r>
            <a:r>
              <a:rPr lang="uk-UA" sz="1600" dirty="0" err="1" smtClean="0"/>
              <a:t>івент</a:t>
            </a:r>
            <a:r>
              <a:rPr lang="uk-UA" sz="1600" dirty="0" smtClean="0"/>
              <a:t>-заходами. </a:t>
            </a:r>
            <a:endParaRPr lang="uk-UA" sz="16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4052000" y="5728296"/>
            <a:ext cx="34703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В</a:t>
            </a:r>
            <a:r>
              <a:rPr lang="ru-RU" sz="16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олодіти</a:t>
            </a: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err="1" smtClean="0"/>
              <a:t>професійними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знаннями</a:t>
            </a:r>
            <a:r>
              <a:rPr lang="ru-RU" sz="1600" dirty="0" smtClean="0"/>
              <a:t> </a:t>
            </a:r>
            <a:r>
              <a:rPr lang="ru-RU" sz="1600" dirty="0" err="1" smtClean="0"/>
              <a:t>щодо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600" dirty="0" err="1" smtClean="0"/>
              <a:t>івент</a:t>
            </a:r>
            <a:r>
              <a:rPr lang="ru-RU" sz="1600" dirty="0" smtClean="0"/>
              <a:t>-менеджменту в </a:t>
            </a:r>
            <a:r>
              <a:rPr lang="ru-RU" sz="1600" dirty="0" err="1" smtClean="0"/>
              <a:t>туризмі</a:t>
            </a:r>
            <a:r>
              <a:rPr lang="ru-RU" sz="1600" dirty="0" smtClean="0"/>
              <a:t>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9638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300480" y="563439"/>
            <a:ext cx="99364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Зміст дисципліни: </a:t>
            </a:r>
          </a:p>
          <a:p>
            <a:endParaRPr lang="uk-UA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Сутність </a:t>
            </a:r>
            <a:r>
              <a:rPr lang="uk-UA" sz="2800" dirty="0" err="1" smtClean="0"/>
              <a:t>івентивного</a:t>
            </a:r>
            <a:r>
              <a:rPr lang="uk-UA" sz="2800" dirty="0" smtClean="0"/>
              <a:t> менеджменту, підходи до його визначення.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Класифікація </a:t>
            </a:r>
            <a:r>
              <a:rPr lang="uk-UA" sz="2800" dirty="0" err="1" smtClean="0"/>
              <a:t>івентивних</a:t>
            </a:r>
            <a:r>
              <a:rPr lang="uk-UA" sz="2800" dirty="0" smtClean="0"/>
              <a:t> заходів.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Міжнародний досвід управління </a:t>
            </a:r>
            <a:r>
              <a:rPr lang="uk-UA" sz="2800" dirty="0" err="1" smtClean="0"/>
              <a:t>івентивними</a:t>
            </a:r>
            <a:r>
              <a:rPr lang="uk-UA" sz="2800" dirty="0" smtClean="0"/>
              <a:t> заходами.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Планування </a:t>
            </a:r>
            <a:r>
              <a:rPr lang="uk-UA" sz="2800" dirty="0" err="1" smtClean="0"/>
              <a:t>івентивних</a:t>
            </a:r>
            <a:r>
              <a:rPr lang="uk-UA" sz="2800" dirty="0" smtClean="0"/>
              <a:t> заходів.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 Особливості організації </a:t>
            </a:r>
            <a:r>
              <a:rPr lang="uk-UA" sz="2800" dirty="0" err="1" smtClean="0"/>
              <a:t>івентивних</a:t>
            </a:r>
            <a:r>
              <a:rPr lang="uk-UA" sz="2800" dirty="0" smtClean="0"/>
              <a:t> заходів.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Контроль в </a:t>
            </a:r>
            <a:r>
              <a:rPr lang="uk-UA" sz="2800" dirty="0" err="1" smtClean="0"/>
              <a:t>івентивному</a:t>
            </a:r>
            <a:r>
              <a:rPr lang="uk-UA" sz="2800" dirty="0" smtClean="0"/>
              <a:t> менеджменті.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Управління персоналом в системі </a:t>
            </a:r>
            <a:r>
              <a:rPr lang="uk-UA" sz="2800" dirty="0" err="1" smtClean="0"/>
              <a:t>івентивного</a:t>
            </a:r>
            <a:r>
              <a:rPr lang="uk-UA" sz="2800" dirty="0" smtClean="0"/>
              <a:t> менеджменту.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Рекламно-інформаційне забезпечення </a:t>
            </a:r>
            <a:r>
              <a:rPr lang="uk-UA" sz="2800" dirty="0" err="1" smtClean="0"/>
              <a:t>івентивних</a:t>
            </a:r>
            <a:r>
              <a:rPr lang="uk-UA" sz="2800" dirty="0" smtClean="0"/>
              <a:t> заходів.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Залучення коштів для проведення </a:t>
            </a:r>
            <a:r>
              <a:rPr lang="uk-UA" sz="2800" dirty="0" err="1" smtClean="0"/>
              <a:t>івент</a:t>
            </a:r>
            <a:r>
              <a:rPr lang="uk-UA" sz="2800" dirty="0" smtClean="0"/>
              <a:t>-заходів.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Критерії ефективності управління </a:t>
            </a:r>
            <a:r>
              <a:rPr lang="uk-UA" sz="2800" dirty="0" err="1" smtClean="0"/>
              <a:t>івентивними</a:t>
            </a:r>
            <a:r>
              <a:rPr lang="uk-UA" sz="2800" dirty="0" smtClean="0"/>
              <a:t> заходами.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 smtClean="0"/>
              <a:t>Оцінка ефективності управління </a:t>
            </a:r>
            <a:r>
              <a:rPr lang="uk-UA" sz="2800" dirty="0" err="1" smtClean="0"/>
              <a:t>івент</a:t>
            </a:r>
            <a:r>
              <a:rPr lang="uk-UA" sz="2800" dirty="0" smtClean="0"/>
              <a:t>-заходами.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8566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956560" y="738779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Необхідні обов’язкові попередні та супутні дисципліни (</a:t>
            </a:r>
            <a:r>
              <a:rPr lang="uk-UA" sz="2400" b="1" dirty="0" err="1" smtClean="0">
                <a:solidFill>
                  <a:srgbClr val="C00000"/>
                </a:solidFill>
              </a:rPr>
              <a:t>пререквізити</a:t>
            </a:r>
            <a:r>
              <a:rPr lang="uk-UA" sz="2400" b="1" dirty="0" smtClean="0">
                <a:solidFill>
                  <a:srgbClr val="C00000"/>
                </a:solidFill>
              </a:rPr>
              <a:t> і </a:t>
            </a:r>
            <a:r>
              <a:rPr lang="uk-UA" sz="2400" b="1" dirty="0" err="1" smtClean="0">
                <a:solidFill>
                  <a:srgbClr val="C00000"/>
                </a:solidFill>
              </a:rPr>
              <a:t>кореквізити</a:t>
            </a:r>
            <a:r>
              <a:rPr lang="uk-UA" sz="2400" b="1" dirty="0" smtClean="0">
                <a:solidFill>
                  <a:srgbClr val="C00000"/>
                </a:solidFill>
              </a:rPr>
              <a:t>):</a:t>
            </a:r>
          </a:p>
          <a:p>
            <a:pPr algn="ctr"/>
            <a:endParaRPr lang="uk-UA" sz="2400" b="1" dirty="0" smtClean="0"/>
          </a:p>
          <a:p>
            <a:pPr algn="ctr"/>
            <a:r>
              <a:rPr lang="uk-UA" sz="2400" dirty="0" smtClean="0"/>
              <a:t>менеджмент туризму, маркетинг у туризмі.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1198880" y="4589643"/>
            <a:ext cx="10038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Види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навчальних</a:t>
            </a:r>
            <a:r>
              <a:rPr lang="ru-RU" sz="2400" b="1" dirty="0" smtClean="0">
                <a:solidFill>
                  <a:srgbClr val="C00000"/>
                </a:solidFill>
              </a:rPr>
              <a:t> занять: </a:t>
            </a:r>
            <a:r>
              <a:rPr lang="ru-RU" sz="2400" dirty="0" err="1" smtClean="0"/>
              <a:t>практичне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консультація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err="1" smtClean="0"/>
              <a:t>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: </a:t>
            </a:r>
            <a:r>
              <a:rPr lang="ru-RU" sz="2400" dirty="0" err="1" smtClean="0"/>
              <a:t>денна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Методи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навчання</a:t>
            </a:r>
            <a:r>
              <a:rPr lang="ru-RU" sz="2400" b="1" dirty="0" smtClean="0">
                <a:solidFill>
                  <a:srgbClr val="C00000"/>
                </a:solidFill>
              </a:rPr>
              <a:t>: </a:t>
            </a:r>
            <a:r>
              <a:rPr lang="ru-RU" sz="2400" dirty="0" err="1" smtClean="0"/>
              <a:t>словесний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пояснювально-демонстраційний</a:t>
            </a:r>
            <a:r>
              <a:rPr lang="ru-RU" sz="2400" dirty="0" smtClean="0"/>
              <a:t>, </a:t>
            </a:r>
            <a:r>
              <a:rPr lang="ru-RU" sz="2400" dirty="0" err="1" smtClean="0"/>
              <a:t>репродуктивний</a:t>
            </a:r>
            <a:r>
              <a:rPr lang="ru-RU" sz="2400" dirty="0" smtClean="0"/>
              <a:t>,</a:t>
            </a:r>
          </a:p>
          <a:p>
            <a:pPr algn="ctr"/>
            <a:r>
              <a:rPr lang="ru-RU" sz="2400" dirty="0" err="1" smtClean="0"/>
              <a:t>дослідницький</a:t>
            </a:r>
            <a:r>
              <a:rPr lang="ru-RU" sz="2400" dirty="0" smtClean="0"/>
              <a:t>, метод проблемного </a:t>
            </a:r>
            <a:r>
              <a:rPr lang="ru-RU" sz="2400" dirty="0" err="1" smtClean="0"/>
              <a:t>викладання</a:t>
            </a:r>
            <a:r>
              <a:rPr lang="ru-RU" sz="2400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" y="2177482"/>
            <a:ext cx="9997440" cy="226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410790" y="242224"/>
            <a:ext cx="101106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Методи контролю: </a:t>
            </a:r>
            <a:r>
              <a:rPr lang="uk-UA" sz="2000" dirty="0" smtClean="0"/>
              <a:t>усний (виступи на практичних/семінарських заняттях, усне опитування,</a:t>
            </a:r>
          </a:p>
          <a:p>
            <a:pPr algn="just"/>
            <a:r>
              <a:rPr lang="uk-UA" sz="2000" dirty="0" smtClean="0"/>
              <a:t>«мозковий штурм»), письмовий (завдання), тестовий.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Форми підсумкового контролю: </a:t>
            </a:r>
            <a:r>
              <a:rPr lang="uk-UA" sz="2000" dirty="0" smtClean="0"/>
              <a:t>залік (семестр 2).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Засоби діагностики успішності навчання: </a:t>
            </a:r>
            <a:r>
              <a:rPr lang="uk-UA" sz="2000" dirty="0" smtClean="0"/>
              <a:t>індивідуальні завдання, вправи, перелік питань,</a:t>
            </a:r>
          </a:p>
          <a:p>
            <a:pPr algn="just"/>
            <a:r>
              <a:rPr lang="uk-UA" sz="2000" dirty="0" smtClean="0"/>
              <a:t>комплекти тестових завдань для тематичного та підсумкового контролів.</a:t>
            </a:r>
          </a:p>
          <a:p>
            <a:pPr algn="just"/>
            <a:endParaRPr lang="uk-UA" sz="2000" dirty="0" smtClean="0"/>
          </a:p>
          <a:p>
            <a:pPr algn="just"/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</a:rPr>
              <a:t>Мова навчання: </a:t>
            </a:r>
            <a:r>
              <a:rPr lang="uk-UA" sz="2000" dirty="0" smtClean="0"/>
              <a:t>українська.</a:t>
            </a:r>
            <a:endParaRPr lang="uk-UA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30" y="3921760"/>
            <a:ext cx="7489370" cy="268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ибина">
  <a:themeElements>
    <a:clrScheme name="Гли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ибина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и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TM04033923[[fn=Глибина]]</Template>
  <TotalTime>54</TotalTime>
  <Words>295</Words>
  <Application>Microsoft Office PowerPoint</Application>
  <PresentationFormat>Произвольный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Глибина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Noname</dc:creator>
  <cp:lastModifiedBy>туризм</cp:lastModifiedBy>
  <cp:revision>7</cp:revision>
  <dcterms:created xsi:type="dcterms:W3CDTF">2021-09-06T06:39:27Z</dcterms:created>
  <dcterms:modified xsi:type="dcterms:W3CDTF">2021-09-06T08:56:34Z</dcterms:modified>
</cp:coreProperties>
</file>