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39" autoAdjust="0"/>
    <p:restoredTop sz="94660"/>
  </p:normalViewPr>
  <p:slideViewPr>
    <p:cSldViewPr>
      <p:cViewPr varScale="1">
        <p:scale>
          <a:sx n="56" d="100"/>
          <a:sy n="56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830C5-AFE7-4683-A4D2-28DC59C3FBD6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AED2-D970-4CA5-A81A-04530F1359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21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68A592-A9DD-41F6-9E85-E8C8337B3C8A}" type="datetimeFigureOut">
              <a:rPr lang="uk-UA" smtClean="0"/>
              <a:t>06.09.2021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8CCF6B-8871-4326-BC32-B7E349D3B7E3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203677754_d3657f4dc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628800"/>
            <a:ext cx="5292080" cy="10527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ВК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99695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/>
              <a:t>Іміджологія</a:t>
            </a:r>
            <a:r>
              <a:rPr lang="ru-RU" sz="6000" dirty="0" smtClean="0"/>
              <a:t> і PR у </a:t>
            </a:r>
            <a:r>
              <a:rPr lang="ru-RU" sz="6000" dirty="0" err="1" smtClean="0"/>
              <a:t>туризмі</a:t>
            </a:r>
            <a:r>
              <a:rPr lang="ru-RU" sz="6000" dirty="0" err="1" smtClean="0">
                <a:solidFill>
                  <a:schemeClr val="bg1"/>
                </a:solidFill>
              </a:rPr>
              <a:t>і</a:t>
            </a:r>
            <a:r>
              <a:rPr lang="ru-RU" sz="6000" dirty="0" smtClean="0">
                <a:solidFill>
                  <a:schemeClr val="bg1"/>
                </a:solidFill>
              </a:rPr>
              <a:t> </a:t>
            </a:r>
            <a:endParaRPr lang="uk-UA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: </a:t>
            </a:r>
            <a:r>
              <a:rPr lang="ru-RU" dirty="0" err="1"/>
              <a:t>вибіркова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Семестр(и</a:t>
            </a:r>
            <a:r>
              <a:rPr lang="ru-RU" dirty="0"/>
              <a:t>): </a:t>
            </a:r>
            <a:r>
              <a:rPr lang="ru-RU" dirty="0" smtClean="0"/>
              <a:t>2</a:t>
            </a:r>
          </a:p>
          <a:p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/>
              <a:t>дисципліни</a:t>
            </a:r>
            <a:r>
              <a:rPr lang="ru-RU" dirty="0"/>
              <a:t>: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 – 90;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ЄКТС – 3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727525" cy="305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78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Студенти будуть:</a:t>
            </a:r>
            <a:endParaRPr lang="uk-UA" sz="3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19256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/>
              <a:t>  </a:t>
            </a:r>
            <a:r>
              <a:rPr lang="uk-UA" b="1" i="1" dirty="0" smtClean="0"/>
              <a:t>знати:</a:t>
            </a:r>
          </a:p>
          <a:p>
            <a:pPr>
              <a:buNone/>
            </a:pPr>
            <a:r>
              <a:rPr lang="uk-UA" dirty="0" smtClean="0"/>
              <a:t>визначення </a:t>
            </a:r>
            <a:r>
              <a:rPr lang="uk-UA" dirty="0"/>
              <a:t>і сутність понять “імідж” і “</a:t>
            </a:r>
            <a:r>
              <a:rPr lang="uk-UA" dirty="0" err="1"/>
              <a:t>паблік</a:t>
            </a:r>
            <a:r>
              <a:rPr lang="uk-UA" dirty="0"/>
              <a:t> </a:t>
            </a:r>
            <a:r>
              <a:rPr lang="uk-UA" dirty="0" err="1"/>
              <a:t>рилейшнз</a:t>
            </a:r>
            <a:r>
              <a:rPr lang="uk-UA" dirty="0"/>
              <a:t>”;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основні </a:t>
            </a:r>
            <a:r>
              <a:rPr lang="uk-UA" dirty="0"/>
              <a:t>аспекти </a:t>
            </a:r>
            <a:r>
              <a:rPr lang="uk-UA" dirty="0" smtClean="0"/>
              <a:t>використання </a:t>
            </a:r>
            <a:r>
              <a:rPr lang="uk-UA" dirty="0"/>
              <a:t>існуючих знакових систем у створенні іміджу послуг 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організацій у туризмі;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особливості </a:t>
            </a:r>
            <a:r>
              <a:rPr lang="uk-UA" dirty="0"/>
              <a:t>формування іміджу організацій 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різноманітних послуг у туристичній </a:t>
            </a:r>
            <a:r>
              <a:rPr lang="uk-UA" dirty="0" smtClean="0"/>
              <a:t>сфері;</a:t>
            </a:r>
          </a:p>
          <a:p>
            <a:pPr>
              <a:buNone/>
            </a:pPr>
            <a:r>
              <a:rPr lang="uk-UA" b="1" i="1" dirty="0" smtClean="0"/>
              <a:t>вміти: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ru-RU" dirty="0" err="1" smtClean="0"/>
              <a:t>розробляти</a:t>
            </a:r>
            <a:r>
              <a:rPr lang="ru-RU" dirty="0" smtClean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uk-UA" b="1" i="1" dirty="0" smtClean="0"/>
              <a:t>володіти</a:t>
            </a:r>
            <a:r>
              <a:rPr lang="uk-UA" dirty="0" smtClean="0"/>
              <a:t>: </a:t>
            </a:r>
            <a:r>
              <a:rPr lang="ru-RU" dirty="0" err="1"/>
              <a:t>професійними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.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Зміст </a:t>
            </a:r>
            <a:r>
              <a:rPr lang="uk-UA" sz="3000" dirty="0" smtClean="0"/>
              <a:t>дисципліни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820472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Поняття </a:t>
            </a:r>
            <a:r>
              <a:rPr lang="uk-UA" dirty="0"/>
              <a:t>та сутність іміджу туристичної організації; об’єкти й методи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формування іміджу в туристичній сфері; загальні поняття й мета формування фірмового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стилю туристичної організації; заходи </a:t>
            </a:r>
            <a:r>
              <a:rPr lang="uk-UA" dirty="0" err="1"/>
              <a:t>паблік</a:t>
            </a:r>
            <a:r>
              <a:rPr lang="uk-UA" dirty="0"/>
              <a:t> </a:t>
            </a:r>
            <a:r>
              <a:rPr lang="uk-UA" dirty="0" err="1"/>
              <a:t>рилейшнз</a:t>
            </a:r>
            <a:r>
              <a:rPr lang="uk-UA" dirty="0"/>
              <a:t> у роботі туристичної організації;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завдання </a:t>
            </a:r>
            <a:r>
              <a:rPr lang="uk-UA" dirty="0" err="1"/>
              <a:t>паблік</a:t>
            </a:r>
            <a:r>
              <a:rPr lang="uk-UA" dirty="0"/>
              <a:t> </a:t>
            </a:r>
            <a:r>
              <a:rPr lang="uk-UA" dirty="0" err="1"/>
              <a:t>рилейшнз</a:t>
            </a:r>
            <a:r>
              <a:rPr lang="uk-UA" dirty="0"/>
              <a:t>; види заходів з </a:t>
            </a:r>
            <a:r>
              <a:rPr lang="uk-UA" dirty="0" err="1"/>
              <a:t>паблік</a:t>
            </a:r>
            <a:r>
              <a:rPr lang="uk-UA" dirty="0"/>
              <a:t> </a:t>
            </a:r>
            <a:r>
              <a:rPr lang="uk-UA" dirty="0" err="1"/>
              <a:t>рилейшнз</a:t>
            </a:r>
            <a:r>
              <a:rPr lang="uk-UA" dirty="0"/>
              <a:t>; практичні рекомендації щодо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зв’язків із громадськістю в туристичній сфері; особливості створення та сприйняття образу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туристичної організації та туристичної послуги; етичні аспекти формування образу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туристичної організації та туристичної послуги; вплив сучасних інформаційних технологій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на формування образів у туристичній сфері.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Результати навчання: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700808"/>
            <a:ext cx="3394720" cy="41068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Володіння</a:t>
            </a:r>
            <a:r>
              <a:rPr lang="ru-RU" dirty="0" smtClean="0"/>
              <a:t> </a:t>
            </a:r>
            <a:r>
              <a:rPr lang="ru-RU" dirty="0" err="1" smtClean="0"/>
              <a:t>професійними</a:t>
            </a:r>
            <a:r>
              <a:rPr lang="ru-RU" dirty="0" smtClean="0"/>
              <a:t> </a:t>
            </a:r>
            <a:r>
              <a:rPr lang="ru-RU" dirty="0" err="1"/>
              <a:t>знаннями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, та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розробляти</a:t>
            </a:r>
            <a:r>
              <a:rPr lang="ru-RU" dirty="0" smtClean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" name="Рисунок 6" descr="29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484784"/>
            <a:ext cx="547260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333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занять: </a:t>
            </a:r>
            <a:r>
              <a:rPr lang="ru-RU" dirty="0" err="1"/>
              <a:t>практичне</a:t>
            </a:r>
            <a:r>
              <a:rPr lang="ru-RU" dirty="0"/>
              <a:t>, </a:t>
            </a:r>
            <a:r>
              <a:rPr lang="ru-RU" dirty="0" err="1"/>
              <a:t>консультація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денна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словесний</a:t>
            </a:r>
            <a:r>
              <a:rPr lang="ru-RU" dirty="0"/>
              <a:t>, </a:t>
            </a:r>
            <a:r>
              <a:rPr lang="ru-RU" dirty="0" err="1"/>
              <a:t>пояснювально-демонстраційний</a:t>
            </a:r>
            <a:r>
              <a:rPr lang="ru-RU" dirty="0"/>
              <a:t>, </a:t>
            </a:r>
            <a:r>
              <a:rPr lang="ru-RU" dirty="0" err="1"/>
              <a:t>репродуктивний</a:t>
            </a:r>
            <a:r>
              <a:rPr lang="ru-RU" dirty="0"/>
              <a:t>, </a:t>
            </a:r>
            <a:r>
              <a:rPr lang="ru-RU" dirty="0" err="1"/>
              <a:t>дослідницький</a:t>
            </a:r>
            <a:r>
              <a:rPr lang="ru-RU" dirty="0"/>
              <a:t>, метод проблемного </a:t>
            </a:r>
            <a:r>
              <a:rPr lang="ru-RU" dirty="0" err="1"/>
              <a:t>викладання</a:t>
            </a:r>
            <a:r>
              <a:rPr lang="ru-RU" dirty="0"/>
              <a:t>. </a:t>
            </a:r>
            <a:r>
              <a:rPr lang="ru-RU" dirty="0" err="1"/>
              <a:t>Методи</a:t>
            </a:r>
            <a:r>
              <a:rPr lang="ru-RU" dirty="0"/>
              <a:t> контролю: </a:t>
            </a:r>
            <a:r>
              <a:rPr lang="ru-RU" dirty="0" err="1"/>
              <a:t>усний</a:t>
            </a:r>
            <a:r>
              <a:rPr lang="ru-RU" dirty="0"/>
              <a:t> (</a:t>
            </a:r>
            <a:r>
              <a:rPr lang="ru-RU" dirty="0" err="1"/>
              <a:t>виступи</a:t>
            </a:r>
            <a:r>
              <a:rPr lang="ru-RU" dirty="0"/>
              <a:t> на </a:t>
            </a:r>
            <a:r>
              <a:rPr lang="ru-RU" dirty="0" err="1"/>
              <a:t>практичних</a:t>
            </a:r>
            <a:r>
              <a:rPr lang="ru-RU" dirty="0"/>
              <a:t>/</a:t>
            </a:r>
            <a:r>
              <a:rPr lang="ru-RU" dirty="0" err="1"/>
              <a:t>семінарських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, </a:t>
            </a:r>
            <a:r>
              <a:rPr lang="ru-RU" dirty="0" err="1"/>
              <a:t>усне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, «</a:t>
            </a:r>
            <a:r>
              <a:rPr lang="ru-RU" dirty="0" err="1"/>
              <a:t>мозковий</a:t>
            </a:r>
            <a:r>
              <a:rPr lang="ru-RU" dirty="0"/>
              <a:t> штурм»), </a:t>
            </a:r>
            <a:r>
              <a:rPr lang="ru-RU" dirty="0" err="1"/>
              <a:t>письмовий</a:t>
            </a:r>
            <a:r>
              <a:rPr lang="ru-RU" dirty="0"/>
              <a:t> (</a:t>
            </a:r>
            <a:r>
              <a:rPr lang="ru-RU" dirty="0" err="1"/>
              <a:t>завдання</a:t>
            </a:r>
            <a:r>
              <a:rPr lang="ru-RU" dirty="0"/>
              <a:t>), </a:t>
            </a:r>
            <a:r>
              <a:rPr lang="ru-RU" dirty="0" err="1"/>
              <a:t>тестовий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підсумкового</a:t>
            </a:r>
            <a:r>
              <a:rPr lang="ru-RU" dirty="0"/>
              <a:t> контролю: </a:t>
            </a:r>
            <a:r>
              <a:rPr lang="ru-RU" dirty="0" err="1"/>
              <a:t>залік</a:t>
            </a:r>
            <a:r>
              <a:rPr lang="ru-RU" dirty="0"/>
              <a:t> (семестр 2).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успішності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комплекти</a:t>
            </a:r>
            <a:r>
              <a:rPr lang="ru-RU" dirty="0"/>
              <a:t> </a:t>
            </a:r>
            <a:r>
              <a:rPr lang="ru-RU" dirty="0" err="1"/>
              <a:t>тестових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для </a:t>
            </a:r>
            <a:r>
              <a:rPr lang="ru-RU" dirty="0" err="1"/>
              <a:t>тематичного</a:t>
            </a:r>
            <a:r>
              <a:rPr lang="ru-RU" dirty="0"/>
              <a:t> та </a:t>
            </a:r>
            <a:r>
              <a:rPr lang="ru-RU" dirty="0" err="1"/>
              <a:t>підсумкового</a:t>
            </a:r>
            <a:r>
              <a:rPr lang="ru-RU" dirty="0"/>
              <a:t> </a:t>
            </a:r>
            <a:r>
              <a:rPr lang="ru-RU" dirty="0" err="1"/>
              <a:t>контролів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521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172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Студенти будуть:</vt:lpstr>
      <vt:lpstr>Зміст дисципліни</vt:lpstr>
      <vt:lpstr>Результати навчання: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 6</dc:title>
  <dc:creator>Station</dc:creator>
  <cp:lastModifiedBy>туризм</cp:lastModifiedBy>
  <cp:revision>12</cp:revision>
  <dcterms:created xsi:type="dcterms:W3CDTF">2021-09-06T06:36:13Z</dcterms:created>
  <dcterms:modified xsi:type="dcterms:W3CDTF">2021-09-06T08:47:43Z</dcterms:modified>
</cp:coreProperties>
</file>