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0268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600" b="1" i="1" u="sng" dirty="0" smtClean="0"/>
              <a:t>Управління проектами </a:t>
            </a:r>
          </a:p>
          <a:p>
            <a:pPr algn="ctr"/>
            <a:r>
              <a:rPr lang="uk-UA" sz="6600" b="1" i="1" u="sng" dirty="0" smtClean="0"/>
              <a:t>у туризмі </a:t>
            </a:r>
            <a:endParaRPr lang="uk-UA" sz="6600" b="1" i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348880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50800"/>
              </a:rPr>
              <a:t>для </a:t>
            </a:r>
            <a:r>
              <a:rPr lang="uk-UA" sz="3200" b="1" dirty="0" smtClean="0">
                <a:ln w="50800"/>
              </a:rPr>
              <a:t>здобувачів </a:t>
            </a:r>
            <a:r>
              <a:rPr lang="uk-UA" sz="3200" b="1" dirty="0" smtClean="0">
                <a:ln w="50800"/>
              </a:rPr>
              <a:t>другого </a:t>
            </a:r>
            <a:r>
              <a:rPr lang="uk-UA" sz="3200" b="1" dirty="0" smtClean="0">
                <a:ln w="50800"/>
              </a:rPr>
              <a:t>(магістерського) </a:t>
            </a:r>
          </a:p>
          <a:p>
            <a:pPr algn="ctr"/>
            <a:r>
              <a:rPr lang="uk-UA" sz="3200" b="1" dirty="0" smtClean="0">
                <a:ln w="50800"/>
              </a:rPr>
              <a:t>рівня вищої освіти</a:t>
            </a:r>
          </a:p>
          <a:p>
            <a:pPr algn="ctr"/>
            <a:r>
              <a:rPr lang="uk-UA" sz="3200" b="1" dirty="0" smtClean="0">
                <a:ln w="50800"/>
              </a:rPr>
              <a:t> ОП «</a:t>
            </a:r>
            <a:r>
              <a:rPr lang="uk-UA" sz="3200" b="1" smtClean="0">
                <a:ln w="50800"/>
              </a:rPr>
              <a:t>Туризмознавство»</a:t>
            </a:r>
            <a:endParaRPr lang="uk-UA" sz="3200" b="1" dirty="0" smtClean="0">
              <a:ln w="50800"/>
            </a:endParaRPr>
          </a:p>
          <a:p>
            <a:pPr algn="ctr"/>
            <a:r>
              <a:rPr lang="uk-UA" sz="3200" b="1" dirty="0" smtClean="0">
                <a:ln w="50800"/>
              </a:rPr>
              <a:t>спеціальності </a:t>
            </a:r>
            <a:r>
              <a:rPr lang="uk-UA" sz="3200" b="1" dirty="0" smtClean="0">
                <a:ln w="50800"/>
              </a:rPr>
              <a:t>242 </a:t>
            </a:r>
            <a:r>
              <a:rPr lang="uk-UA" sz="3200" b="1" dirty="0" smtClean="0">
                <a:ln w="50800"/>
              </a:rPr>
              <a:t>Туризм </a:t>
            </a:r>
            <a:endParaRPr lang="uk-UA" sz="3200" b="1" dirty="0" smtClean="0">
              <a:ln w="5080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32856"/>
          <a:ext cx="8965504" cy="4400528"/>
        </p:xfrm>
        <a:graphic>
          <a:graphicData uri="http://schemas.openxmlformats.org/drawingml/2006/table">
            <a:tbl>
              <a:tblPr/>
              <a:tblGrid>
                <a:gridCol w="1204321"/>
                <a:gridCol w="7761183"/>
              </a:tblGrid>
              <a:tr h="19568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знати:</a:t>
                      </a:r>
                      <a:endParaRPr lang="uk-U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SimSun"/>
                          <a:cs typeface="Times New Roman"/>
                        </a:rPr>
                        <a:t>основні поняття і терміни в туризмі; 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сутність та основні види проектів туристичного підприємства; основні форми проектів в галузі туризму та методи оцінки інвестиційної привабливості окремих проектів підприємств; сучасний методичний інструментарій оцінки ефективності проектів; порядок підготовки до розгляду реальних проектів та процес інвестування капіталу в проекти підприємства туристичної сфери; основні ризики проектів в сфері туризму;</a:t>
                      </a:r>
                      <a:endParaRPr lang="uk-U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1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SimSun"/>
                          <a:cs typeface="Times New Roman"/>
                        </a:rPr>
                        <a:t>вміти:</a:t>
                      </a:r>
                      <a:endParaRPr lang="uk-U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Calibri"/>
                          <a:ea typeface="Times New Roman"/>
                          <a:cs typeface="Times New Roman"/>
                        </a:rPr>
                        <a:t>володіти основними формами проектів в галузі туризму та методами оцінки інвестиційної привабливості окремих проектів підприємств; застосовувати сучасний методичний інструментарій оцінки ефективності проектів; порядок підготовки до розгляду реальних проектів та процес інвестування капіталу в проекти підприємства туристичної сфери; </a:t>
                      </a:r>
                      <a:r>
                        <a:rPr lang="uk-UA" sz="1800" dirty="0">
                          <a:latin typeface="Calibri"/>
                          <a:ea typeface="SimSun"/>
                          <a:cs typeface="Times New Roman"/>
                        </a:rPr>
                        <a:t>визначати</a:t>
                      </a:r>
                      <a:r>
                        <a:rPr lang="uk-UA" sz="1800" dirty="0">
                          <a:latin typeface="Calibri"/>
                          <a:ea typeface="Times New Roman"/>
                          <a:cs typeface="Times New Roman"/>
                        </a:rPr>
                        <a:t> ризики проектів в сфері туризму;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  <a:cs typeface="Calibri"/>
                        </a:rPr>
                        <a:t>в</a:t>
                      </a:r>
                      <a:r>
                        <a:rPr lang="uk-UA" sz="1800" i="1">
                          <a:latin typeface="Times New Roman"/>
                          <a:ea typeface="SimSun"/>
                          <a:cs typeface="Times New Roman"/>
                        </a:rPr>
                        <a:t>олодіти:</a:t>
                      </a:r>
                      <a:endParaRPr lang="uk-UA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SimSun"/>
                          <a:cs typeface="Times New Roman"/>
                        </a:rPr>
                        <a:t>професійними знаннями щодо управління проектами в туризмі.</a:t>
                      </a:r>
                      <a:endParaRPr lang="uk-U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-101136"/>
            <a:ext cx="953953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Категорія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дисципліни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вибіркова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Семестр(и):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Обсяг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дисципліни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загальна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годин – 180;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кредитів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ЄКТС – 6.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Результати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88640"/>
            <a:ext cx="88204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Програмні результати навчання: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ПРН 4,5,6,7,14,16,17.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Необхідні обов’язкові попередні та супутні дисципліни (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пререквізити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 і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кореквізити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: економіка підприємства, економіка туризму, менеджмент  туризму.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Зміст дисципліни: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 система управління проектами як напрям розвитку економічних систем. Сутність та класифікація проектів у менеджменті. Діяльність з розроблення та реалізації проектів. Форми управління проектами. Методи управління проектами. Ризики в управлінні проектами.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haroni" pitchFamily="2" charset="-79"/>
              </a:rPr>
              <a:t>Оцінка ефективності управління проектами.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pic>
        <p:nvPicPr>
          <p:cNvPr id="3" name="Рисунок 2" descr="9821-e14824034472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645024"/>
            <a:ext cx="5844679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8172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Види навчальних занять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практичне, консультація.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 навчання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денна.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 навчання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словесний, пояснювально-демонстраційний, репродуктивний, дослідницький, метод проблемного викладання.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 контролю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усний (виступи на практичних/семінарських заняттях, усне опитування,  «мозковий штурм»), письмовий (завдання), тестовий.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 підсумкового контролю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залік (семестр 1).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Засоби діагностики успішності навчання: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індивідуальні завдання, вправи, перелік питань, комплекти тестових завдань для тематичного та підсумкового контролів.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Мова навчання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redk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509120"/>
            <a:ext cx="30480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</TotalTime>
  <Words>325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туризм</cp:lastModifiedBy>
  <cp:revision>2</cp:revision>
  <dcterms:created xsi:type="dcterms:W3CDTF">2019-09-26T18:20:34Z</dcterms:created>
  <dcterms:modified xsi:type="dcterms:W3CDTF">2021-09-06T07:09:27Z</dcterms:modified>
</cp:coreProperties>
</file>