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226" r:id="rId2"/>
    <p:sldId id="2533" r:id="rId3"/>
    <p:sldId id="2469" r:id="rId4"/>
    <p:sldId id="2518" r:id="rId5"/>
    <p:sldId id="2395" r:id="rId6"/>
    <p:sldId id="2530" r:id="rId7"/>
    <p:sldId id="2524" r:id="rId8"/>
    <p:sldId id="2531" r:id="rId9"/>
    <p:sldId id="2532" r:id="rId10"/>
    <p:sldId id="2517" r:id="rId11"/>
  </p:sldIdLst>
  <p:sldSz cx="9144000" cy="6858000" type="screen4x3"/>
  <p:notesSz cx="6858000" cy="9144000"/>
  <p:defaultTextStyle>
    <a:defPPr>
      <a:defRPr lang="en-US"/>
    </a:defPPr>
    <a:lvl1pPr algn="l" defTabSz="6842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Lato Light"/>
        <a:ea typeface="+mn-ea"/>
        <a:cs typeface="+mn-cs"/>
      </a:defRPr>
    </a:lvl1pPr>
    <a:lvl2pPr marL="341313" indent="-169863" algn="l" defTabSz="6842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Lato Light"/>
        <a:ea typeface="+mn-ea"/>
        <a:cs typeface="+mn-cs"/>
      </a:defRPr>
    </a:lvl2pPr>
    <a:lvl3pPr marL="684213" indent="-341313" algn="l" defTabSz="6842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Lato Light"/>
        <a:ea typeface="+mn-ea"/>
        <a:cs typeface="+mn-cs"/>
      </a:defRPr>
    </a:lvl3pPr>
    <a:lvl4pPr marL="1027113" indent="-512763" algn="l" defTabSz="6842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Lato Light"/>
        <a:ea typeface="+mn-ea"/>
        <a:cs typeface="+mn-cs"/>
      </a:defRPr>
    </a:lvl4pPr>
    <a:lvl5pPr marL="1370013" indent="-684213" algn="l" defTabSz="684213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Lato Light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Lato Light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Lato Light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Lato Light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Lato Ligh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3300"/>
    <a:srgbClr val="F7F7F7"/>
    <a:srgbClr val="000000"/>
    <a:srgbClr val="F4F4F4"/>
    <a:srgbClr val="F6F8F7"/>
    <a:srgbClr val="F4F2F5"/>
    <a:srgbClr val="FBF9FC"/>
    <a:srgbClr val="FAF8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1" autoAdjust="0"/>
    <p:restoredTop sz="96107" autoAdjust="0"/>
  </p:normalViewPr>
  <p:slideViewPr>
    <p:cSldViewPr snapToObjects="1">
      <p:cViewPr varScale="1">
        <p:scale>
          <a:sx n="66" d="100"/>
          <a:sy n="66" d="100"/>
        </p:scale>
        <p:origin x="-15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205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85205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6BBD2F7-B4D3-48E0-B189-35C6393E2565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685205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685205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ECEF485-B596-41A2-9DE1-50C95CE36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205" eaLnBrk="1" hangingPunct="1">
              <a:defRPr sz="1200">
                <a:latin typeface="Calibri Ligh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685205" eaLnBrk="1" hangingPunct="1">
              <a:defRPr sz="1200">
                <a:latin typeface="Calibri Light"/>
              </a:defRPr>
            </a:lvl1pPr>
          </a:lstStyle>
          <a:p>
            <a:pPr>
              <a:defRPr/>
            </a:pPr>
            <a:fld id="{4E6BCAE2-879D-4CB6-A448-76987184D86D}" type="datetimeFigureOut">
              <a:rPr lang="en-US"/>
              <a:pPr>
                <a:defRPr/>
              </a:pPr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685205" eaLnBrk="1" hangingPunct="1">
              <a:defRPr sz="1200">
                <a:latin typeface="Calibri Ligh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685205" eaLnBrk="1" hangingPunct="1">
              <a:defRPr sz="1200">
                <a:latin typeface="Calibri Light"/>
              </a:defRPr>
            </a:lvl1pPr>
          </a:lstStyle>
          <a:p>
            <a:pPr>
              <a:defRPr/>
            </a:pPr>
            <a:fld id="{0FE0DD2E-613F-4992-B356-EF309F9F7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13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42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71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00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4157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89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651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fld id="{AD341E91-0187-4D63-B42C-A43B998AC441}" type="slidenum">
              <a:rPr lang="en-US" smtClean="0"/>
              <a:pPr defTabSz="684213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E0DD2E-613F-4992-B356-EF309F9F76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To change the image behind the Mock up.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Select the layer - &gt; Right Click -&gt; Send to Back -&gt; Delete the image -&gt; Drag &amp; Drop your Own Picture -&gt; Send to Back (again)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fld id="{FF63F1B5-817C-489C-BE79-C9E15CFECD49}" type="slidenum">
              <a:rPr lang="en-US" smtClean="0"/>
              <a:pPr defTabSz="684213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To change the image behind the Mock up.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Select the layer - &gt; Right Click -&gt; Send to Back -&gt; Delete the image -&gt; Drag &amp; Drop your Own Picture -&gt; Send to Back (again)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684213"/>
            <a:fld id="{B6A08CA7-6560-4FED-AD47-58DA4128457D}" type="slidenum">
              <a:rPr lang="en-US" smtClean="0"/>
              <a:pPr defTabSz="684213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734781" y="1280160"/>
            <a:ext cx="2126534" cy="429768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096892" y="2575559"/>
            <a:ext cx="3714937" cy="378623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93638" y="2575559"/>
            <a:ext cx="3714937" cy="378623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holder-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015112" y="1648668"/>
            <a:ext cx="3958668" cy="452555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457882" y="1033328"/>
            <a:ext cx="1882259" cy="445312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850802" y="1657350"/>
            <a:ext cx="2298028" cy="387803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-27" y="2629"/>
            <a:ext cx="4457698" cy="685537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57749" y="0"/>
            <a:ext cx="449097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Title Placeholder 3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4290" tIns="17145" rIns="34290" bIns="1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300" kern="120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Montserrat Hairline"/>
          <a:ea typeface="Montserrat Hairline"/>
          <a:cs typeface="Montserrat Hairline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Montserrat Hairline"/>
          <a:ea typeface="Montserrat Hairline"/>
          <a:cs typeface="Montserrat Hairline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Montserrat Hairline"/>
          <a:ea typeface="Montserrat Hairline"/>
          <a:cs typeface="Montserrat Hairline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Montserrat Hairline"/>
          <a:ea typeface="Montserrat Hairline"/>
          <a:cs typeface="Montserrat Hairline"/>
        </a:defRPr>
      </a:lvl5pPr>
      <a:lvl6pPr marL="171450" algn="l" defTabSz="685205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Montserrat Hairline"/>
          <a:ea typeface="Montserrat Hairline"/>
          <a:cs typeface="Montserrat Hairline"/>
        </a:defRPr>
      </a:lvl6pPr>
      <a:lvl7pPr marL="342900" algn="l" defTabSz="685205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Montserrat Hairline"/>
          <a:ea typeface="Montserrat Hairline"/>
          <a:cs typeface="Montserrat Hairline"/>
        </a:defRPr>
      </a:lvl7pPr>
      <a:lvl8pPr marL="514350" algn="l" defTabSz="685205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Montserrat Hairline"/>
          <a:ea typeface="Montserrat Hairline"/>
          <a:cs typeface="Montserrat Hairline"/>
        </a:defRPr>
      </a:lvl8pPr>
      <a:lvl9pPr marL="685800" algn="l" defTabSz="685205" rtl="0" fontAlgn="base">
        <a:lnSpc>
          <a:spcPct val="9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Montserrat Hairline"/>
          <a:ea typeface="Montserrat Hairline"/>
          <a:cs typeface="Montserrat Hairline"/>
        </a:defRPr>
      </a:lvl9pPr>
    </p:titleStyle>
    <p:bodyStyle>
      <a:lvl1pPr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defRPr lang="en-US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  <a:lvl2pPr marL="34131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defRPr lang="en-US" sz="15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2pPr>
      <a:lvl3pPr marL="68421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defRPr lang="en-US" sz="14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3pPr>
      <a:lvl4pPr marL="102711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defRPr lang="en-US" sz="12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4pPr>
      <a:lvl5pPr marL="137001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defRPr lang="en-US" sz="12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5pPr>
      <a:lvl6pPr marL="1885573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4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36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67" indent="-171416" algn="l" defTabSz="6856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1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3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4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6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57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89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0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1" algn="l" defTabSz="68566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40;&#1076;&#1084;&#1080;&#1085;&#1080;&#1089;&#1090;&#1088;&#1072;&#1090;&#1086;&#1088;\Desktop\&#1055;&#1088;&#1077;&#1079;&#1077;&#1085;&#1090;&#1072;&#1094;&#1110;&#1103;%20&#1089;&#1072;&#1084;&#1086;&#1079;&#1072;&#1093;&#1080;&#1089;&#1090;\2.%20&#1044;&#1077;&#1090;&#1080;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5;&#1088;&#1077;&#1079;&#1077;&#1085;&#1090;&#1072;&#1094;&#1110;&#1103;%20&#1089;&#1072;&#1084;&#1086;&#1079;&#1072;&#1093;&#1080;&#1089;&#1090;\3%20&#1091;&#1076;&#1072;&#1088;%20&#1085;&#1086;&#1078;&#1086;&#1084;%20&#1042;&#1086;&#1088;&#1086;&#1085;&#1077;&#1078;%202014.mp4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H:\&#1055;&#1088;&#1077;&#1079;&#1077;&#1085;&#1090;&#1072;&#1094;&#1110;&#1103;%20&#1089;&#1072;&#1084;&#1086;&#1079;&#1072;&#1093;&#1080;&#1089;&#1090;\4%20&#1057;&#1090;&#1091;&#1076;&#1077;&#1085;&#1090;&#1099;%20&#1089;&#1072;&#1084;&#1086;&#1086;&#1073;&#1086;&#1088;&#1086;&#1085;&#1072;%20-%20&#1086;&#1090;&#1088;&#1072;&#1073;&#1086;&#1090;&#1082;&#1072;%20&#1091;&#1076;&#1072;&#1088;&#1086;&#1074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251075"/>
            <a:ext cx="9144000" cy="5081588"/>
          </a:xfrm>
          <a:prstGeom prst="rect">
            <a:avLst/>
          </a:prstGeom>
          <a:noFill/>
        </p:spPr>
        <p:txBody>
          <a:bodyPr lIns="34290" tIns="17145" rIns="34290" bIns="17145">
            <a:spAutoFit/>
          </a:bodyPr>
          <a:lstStyle/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accent3"/>
                </a:solidFill>
                <a:latin typeface="Tahoma" pitchFamily="34" charset="0"/>
                <a:ea typeface="Montserrat" charset="0"/>
                <a:cs typeface="Montserrat" charset="0"/>
              </a:rPr>
              <a:t>НАЦІОНАЛЬНИЙ</a:t>
            </a:r>
            <a:r>
              <a:rPr lang="ru-RU" b="1" kern="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ru-RU" b="1" kern="0" dirty="0">
                <a:solidFill>
                  <a:schemeClr val="accent3"/>
                </a:solidFill>
                <a:latin typeface="Tahoma" pitchFamily="34" charset="0"/>
                <a:ea typeface="Montserrat" charset="0"/>
                <a:cs typeface="Montserrat" charset="0"/>
              </a:rPr>
              <a:t>УНІВЕРСИТЕТ ФІЗИЧНОГО ВИХОВАННЯ І СПОРТУ УКРАЇНИ</a:t>
            </a:r>
          </a:p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chemeClr val="accent3"/>
              </a:solidFill>
              <a:latin typeface="Tahoma" pitchFamily="34" charset="0"/>
              <a:ea typeface="Montserrat" charset="0"/>
              <a:cs typeface="Montserrat" charset="0"/>
            </a:endParaRPr>
          </a:p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kern="0" dirty="0">
                <a:solidFill>
                  <a:schemeClr val="accent3"/>
                </a:solidFill>
                <a:latin typeface="Tahoma" pitchFamily="34" charset="0"/>
                <a:ea typeface="Montserrat" charset="0"/>
                <a:cs typeface="Montserrat" charset="0"/>
              </a:rPr>
              <a:t>Факультет спорту та менеджменту</a:t>
            </a:r>
          </a:p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>
              <a:solidFill>
                <a:schemeClr val="accent3"/>
              </a:solidFill>
              <a:latin typeface="Tahoma" pitchFamily="34" charset="0"/>
              <a:ea typeface="Montserrat" charset="0"/>
              <a:cs typeface="Montserrat" charset="0"/>
            </a:endParaRPr>
          </a:p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kern="0" dirty="0">
                <a:solidFill>
                  <a:schemeClr val="accent3"/>
                </a:solidFill>
                <a:latin typeface="Tahoma" pitchFamily="34" charset="0"/>
                <a:ea typeface="Montserrat" charset="0"/>
                <a:cs typeface="Montserrat" charset="0"/>
              </a:rPr>
              <a:t>Кафедра спортивних єдиноборств і силових видів спорту</a:t>
            </a:r>
          </a:p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chemeClr val="accent1"/>
              </a:solidFill>
              <a:latin typeface="Tahoma" pitchFamily="34" charset="0"/>
              <a:ea typeface="Montserrat" charset="0"/>
              <a:cs typeface="Montserrat" charset="0"/>
            </a:endParaRPr>
          </a:p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chemeClr val="accent1"/>
              </a:solidFill>
              <a:latin typeface="Tahoma" pitchFamily="34" charset="0"/>
              <a:ea typeface="Montserrat" charset="0"/>
              <a:cs typeface="Montserrat" charset="0"/>
            </a:endParaRPr>
          </a:p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kern="0" dirty="0">
              <a:solidFill>
                <a:schemeClr val="accent1"/>
              </a:solidFill>
              <a:latin typeface="Tahoma" pitchFamily="34" charset="0"/>
              <a:ea typeface="Montserrat" charset="0"/>
              <a:cs typeface="Montserrat" charset="0"/>
            </a:endParaRPr>
          </a:p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3600" b="1" dirty="0"/>
          </a:p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600" b="1" spc="225" dirty="0">
              <a:solidFill>
                <a:srgbClr val="F7F7F7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895725"/>
            <a:ext cx="9144000" cy="895350"/>
          </a:xfrm>
          <a:prstGeom prst="rect">
            <a:avLst/>
          </a:prstGeom>
          <a:noFill/>
        </p:spPr>
        <p:txBody>
          <a:bodyPr lIns="34290" tIns="17145" rIns="34290" bIns="17145">
            <a:spAutoFit/>
          </a:bodyPr>
          <a:lstStyle/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5"/>
                </a:solidFill>
                <a:latin typeface="Montserrat" charset="0"/>
                <a:ea typeface="Montserrat" charset="0"/>
                <a:cs typeface="Montserrat" charset="0"/>
              </a:rPr>
              <a:t>Дисципліна</a:t>
            </a:r>
            <a:r>
              <a:rPr lang="ru-RU" sz="2000" b="1" dirty="0">
                <a:solidFill>
                  <a:schemeClr val="accent5"/>
                </a:solidFill>
                <a:latin typeface="Montserrat" charset="0"/>
                <a:ea typeface="Montserrat" charset="0"/>
                <a:cs typeface="Montserrat" charset="0"/>
              </a:rPr>
              <a:t>:</a:t>
            </a:r>
          </a:p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Основи</a:t>
            </a:r>
            <a:r>
              <a:rPr lang="ru-RU" sz="36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ru-RU" sz="3600" b="1" dirty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ф</a:t>
            </a:r>
            <a:r>
              <a:rPr lang="uk-UA" sz="3600" b="1" dirty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ізичного</a:t>
            </a:r>
            <a:r>
              <a:rPr lang="uk-UA" sz="3600" b="1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 самозахисту</a:t>
            </a:r>
            <a:endParaRPr lang="en-US" sz="3600" b="1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4099" name="TextBox 12"/>
          <p:cNvSpPr txBox="1">
            <a:spLocks noChangeArrowheads="1"/>
          </p:cNvSpPr>
          <p:nvPr/>
        </p:nvSpPr>
        <p:spPr bwMode="auto">
          <a:xfrm>
            <a:off x="0" y="5421313"/>
            <a:ext cx="91440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17145" rIns="34290" bIns="17145" anchor="ctr">
            <a:spAutoFit/>
          </a:bodyPr>
          <a:lstStyle/>
          <a:p>
            <a:pPr algn="ctr" defTabSz="685205" eaLnBrk="1" hangingPunct="1">
              <a:lnSpc>
                <a:spcPct val="150000"/>
              </a:lnSpc>
              <a:defRPr/>
            </a:pPr>
            <a:r>
              <a:rPr lang="uk-UA" sz="1800" b="1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Montserrat" charset="0"/>
                <a:cs typeface="Montserrat" charset="0"/>
              </a:rPr>
              <a:t>Вадим Дмитрович Васильєв</a:t>
            </a:r>
          </a:p>
          <a:p>
            <a:pPr algn="ctr" defTabSz="685205" eaLnBrk="1" hangingPunct="1">
              <a:lnSpc>
                <a:spcPct val="150000"/>
              </a:lnSpc>
              <a:defRPr/>
            </a:pPr>
            <a:r>
              <a:rPr lang="uk-UA" sz="1800" b="1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Montserrat" charset="0"/>
                <a:cs typeface="Montserrat" charset="0"/>
              </a:rPr>
              <a:t>Київ-2018</a:t>
            </a:r>
            <a:endParaRPr lang="en-US" sz="1800" b="1" kern="0" dirty="0">
              <a:solidFill>
                <a:schemeClr val="tx2">
                  <a:lumMod val="65000"/>
                  <a:lumOff val="35000"/>
                </a:schemeClr>
              </a:solidFill>
              <a:latin typeface="Tahoma" pitchFamily="34" charset="0"/>
              <a:ea typeface="Montserrat" charset="0"/>
              <a:cs typeface="Montserrat" charset="0"/>
            </a:endParaRPr>
          </a:p>
        </p:txBody>
      </p:sp>
      <p:pic>
        <p:nvPicPr>
          <p:cNvPr id="3077" name="Рисунок 4" descr="НУФВСУ лого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_0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3400" y="-304800"/>
            <a:ext cx="10814423" cy="716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40488"/>
            <a:ext cx="9144000" cy="527050"/>
          </a:xfrm>
          <a:prstGeom prst="rect">
            <a:avLst/>
          </a:prstGeom>
          <a:noFill/>
        </p:spPr>
        <p:txBody>
          <a:bodyPr lIns="34290" tIns="17145" rIns="34290" bIns="17145">
            <a:spAutoFit/>
          </a:bodyPr>
          <a:lstStyle/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accent3"/>
                </a:solidFill>
                <a:latin typeface="+mj-lt"/>
                <a:ea typeface="Montserrat Medium" charset="0"/>
                <a:cs typeface="Montserrat Medium" charset="0"/>
              </a:rPr>
              <a:t>Вадим Дмитрович Васильєв  ::: Основи фізичного </a:t>
            </a:r>
            <a:r>
              <a:rPr lang="uk-UA" sz="1600" dirty="0">
                <a:solidFill>
                  <a:schemeClr val="accent3"/>
                </a:solidFill>
                <a:ea typeface="Montserrat Medium" charset="0"/>
                <a:cs typeface="Montserrat Medium" charset="0"/>
              </a:rPr>
              <a:t>самозахисту  :::  12</a:t>
            </a:r>
            <a:endParaRPr lang="en-US" sz="1600" dirty="0">
              <a:solidFill>
                <a:schemeClr val="accent3"/>
              </a:solidFill>
              <a:ea typeface="Montserrat Medium" charset="0"/>
              <a:cs typeface="Montserrat Medium" charset="0"/>
            </a:endParaRPr>
          </a:p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/>
              </a:solidFill>
              <a:latin typeface="+mj-lt"/>
              <a:ea typeface="Montserrat Medium" charset="0"/>
              <a:cs typeface="Montserrat Medium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81000" y="6300788"/>
            <a:ext cx="8001000" cy="0"/>
          </a:xfrm>
          <a:prstGeom prst="line">
            <a:avLst/>
          </a:prstGeom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Box 503"/>
          <p:cNvSpPr txBox="1">
            <a:spLocks noChangeArrowheads="1"/>
          </p:cNvSpPr>
          <p:nvPr/>
        </p:nvSpPr>
        <p:spPr bwMode="auto">
          <a:xfrm>
            <a:off x="685800" y="6010275"/>
            <a:ext cx="80010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17145" rIns="34290" bIns="17145">
            <a:spAutoFit/>
          </a:bodyPr>
          <a:lstStyle/>
          <a:p>
            <a:pPr algn="ctr" eaLnBrk="1" hangingPunct="1"/>
            <a:r>
              <a:rPr lang="uk-UA" sz="6000" b="1" smtClean="0">
                <a:solidFill>
                  <a:schemeClr val="bg2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ДЯКУЄМО </a:t>
            </a:r>
            <a:r>
              <a:rPr lang="uk-UA" sz="6000" b="1">
                <a:solidFill>
                  <a:schemeClr val="bg2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ЗА УВАГУ!</a:t>
            </a:r>
            <a:endParaRPr lang="en-US" sz="6000" b="1" dirty="0">
              <a:solidFill>
                <a:schemeClr val="bg2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. Дет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40488"/>
            <a:ext cx="9144000" cy="280987"/>
          </a:xfrm>
          <a:prstGeom prst="rect">
            <a:avLst/>
          </a:prstGeom>
          <a:noFill/>
        </p:spPr>
        <p:txBody>
          <a:bodyPr lIns="34290" tIns="17145" rIns="34290" bIns="17145">
            <a:spAutoFit/>
          </a:bodyPr>
          <a:lstStyle/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bg1"/>
                </a:solidFill>
                <a:latin typeface="+mj-lt"/>
                <a:ea typeface="Montserrat Medium" charset="0"/>
                <a:cs typeface="Montserrat Medium" charset="0"/>
              </a:rPr>
              <a:t>Вадим Дмитрович Васильєв  :::  Основи фізичного самозахисту  :::   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Montserrat Medium" charset="0"/>
                <a:cs typeface="Montserrat Medium" charset="0"/>
              </a:rPr>
              <a:t>2</a:t>
            </a:r>
            <a:endParaRPr lang="en-US" sz="1600" dirty="0">
              <a:solidFill>
                <a:schemeClr val="bg1"/>
              </a:solidFill>
              <a:latin typeface="+mj-lt"/>
              <a:ea typeface="Montserrat Medium" charset="0"/>
              <a:cs typeface="Montserrat Medium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8"/>
          <p:cNvSpPr txBox="1">
            <a:spLocks noChangeArrowheads="1"/>
          </p:cNvSpPr>
          <p:nvPr/>
        </p:nvSpPr>
        <p:spPr bwMode="auto">
          <a:xfrm>
            <a:off x="838200" y="533400"/>
            <a:ext cx="3962400" cy="169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685205">
              <a:defRPr/>
            </a:pPr>
            <a:r>
              <a:rPr lang="ru-RU" sz="3600" b="1" dirty="0">
                <a:solidFill>
                  <a:schemeClr val="accent5"/>
                </a:solidFill>
              </a:rPr>
              <a:t>П</a:t>
            </a:r>
            <a:r>
              <a:rPr lang="uk-UA" sz="3600" b="1" dirty="0" err="1">
                <a:solidFill>
                  <a:schemeClr val="accent5"/>
                </a:solidFill>
              </a:rPr>
              <a:t>іраміда</a:t>
            </a:r>
            <a:r>
              <a:rPr lang="uk-UA" sz="3600" b="1" dirty="0">
                <a:solidFill>
                  <a:schemeClr val="accent5"/>
                </a:solidFill>
              </a:rPr>
              <a:t> </a:t>
            </a:r>
            <a:r>
              <a:rPr lang="uk-UA" sz="3600" b="1" dirty="0" smtClean="0">
                <a:solidFill>
                  <a:schemeClr val="accent5"/>
                </a:solidFill>
              </a:rPr>
              <a:t>потреб</a:t>
            </a:r>
            <a:r>
              <a:rPr lang="en-US" sz="3600" b="1" dirty="0" smtClean="0">
                <a:solidFill>
                  <a:schemeClr val="accent5"/>
                </a:solidFill>
              </a:rPr>
              <a:t> </a:t>
            </a:r>
            <a:r>
              <a:rPr lang="uk-UA" sz="3600" b="1" dirty="0" smtClean="0">
                <a:solidFill>
                  <a:schemeClr val="accent5"/>
                </a:solidFill>
              </a:rPr>
              <a:t>А</a:t>
            </a:r>
            <a:r>
              <a:rPr lang="uk-UA" sz="3600" b="1" dirty="0">
                <a:solidFill>
                  <a:schemeClr val="accent5"/>
                </a:solidFill>
              </a:rPr>
              <a:t>. </a:t>
            </a:r>
            <a:r>
              <a:rPr lang="uk-UA" sz="3600" b="1" dirty="0" err="1" smtClean="0">
                <a:solidFill>
                  <a:schemeClr val="accent5"/>
                </a:solidFill>
              </a:rPr>
              <a:t>Маслоу</a:t>
            </a:r>
            <a:r>
              <a:rPr lang="en-US" sz="3600" b="1" dirty="0" smtClean="0">
                <a:solidFill>
                  <a:schemeClr val="accent5"/>
                </a:solidFill>
              </a:rPr>
              <a:t> </a:t>
            </a:r>
          </a:p>
          <a:p>
            <a:pPr defTabSz="685205">
              <a:defRPr/>
            </a:pPr>
            <a:r>
              <a:rPr lang="uk-UA" sz="3600" b="1" dirty="0" smtClean="0">
                <a:solidFill>
                  <a:schemeClr val="accent5"/>
                </a:solidFill>
              </a:rPr>
              <a:t>(</a:t>
            </a:r>
            <a:r>
              <a:rPr lang="uk-UA" sz="3600" b="1" dirty="0">
                <a:solidFill>
                  <a:schemeClr val="accent5"/>
                </a:solidFill>
              </a:rPr>
              <a:t>1943; 1954)</a:t>
            </a:r>
          </a:p>
        </p:txBody>
      </p:sp>
      <p:pic>
        <p:nvPicPr>
          <p:cNvPr id="4099" name="Рисунок 15" descr="слайд 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37" y="685800"/>
            <a:ext cx="7332663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6440488"/>
            <a:ext cx="9144000" cy="280987"/>
          </a:xfrm>
          <a:prstGeom prst="rect">
            <a:avLst/>
          </a:prstGeom>
          <a:noFill/>
        </p:spPr>
        <p:txBody>
          <a:bodyPr lIns="34290" tIns="17145" rIns="34290" bIns="17145">
            <a:spAutoFit/>
          </a:bodyPr>
          <a:lstStyle/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accent3"/>
                </a:solidFill>
                <a:latin typeface="+mj-lt"/>
                <a:ea typeface="Montserrat Medium" charset="0"/>
                <a:cs typeface="Montserrat Medium" charset="0"/>
              </a:rPr>
              <a:t>Вадим Дмитрович Васильєв  :::  Основи фізичного самозахисту  :::   </a:t>
            </a:r>
            <a:r>
              <a:rPr lang="en-US" sz="1600" dirty="0" smtClean="0">
                <a:solidFill>
                  <a:schemeClr val="accent3"/>
                </a:solidFill>
                <a:latin typeface="+mj-lt"/>
                <a:ea typeface="Montserrat Medium" charset="0"/>
                <a:cs typeface="Montserrat Medium" charset="0"/>
              </a:rPr>
              <a:t>3</a:t>
            </a:r>
            <a:endParaRPr lang="en-US" sz="1600" dirty="0">
              <a:solidFill>
                <a:schemeClr val="accent3"/>
              </a:solidFill>
              <a:latin typeface="+mj-lt"/>
              <a:ea typeface="Montserrat Medium" charset="0"/>
              <a:cs typeface="Montserrat Medium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81000" y="6300788"/>
            <a:ext cx="8001000" cy="0"/>
          </a:xfrm>
          <a:prstGeom prst="line">
            <a:avLst/>
          </a:prstGeom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685800" y="4876800"/>
            <a:ext cx="1371600" cy="457200"/>
          </a:xfrm>
          <a:prstGeom prst="ellipse">
            <a:avLst/>
          </a:prstGeom>
          <a:noFill/>
          <a:ln w="635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205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6440488"/>
            <a:ext cx="9144000" cy="527050"/>
          </a:xfrm>
          <a:prstGeom prst="rect">
            <a:avLst/>
          </a:prstGeom>
          <a:noFill/>
        </p:spPr>
        <p:txBody>
          <a:bodyPr lIns="34290" tIns="17145" rIns="34290" bIns="17145">
            <a:spAutoFit/>
          </a:bodyPr>
          <a:lstStyle/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accent3"/>
                </a:solidFill>
                <a:latin typeface="+mj-lt"/>
                <a:ea typeface="Montserrat Medium" charset="0"/>
                <a:cs typeface="Montserrat Medium" charset="0"/>
              </a:rPr>
              <a:t>Вадим Дмитрович Васильєв  :::  Основи фізичного </a:t>
            </a:r>
            <a:r>
              <a:rPr lang="uk-UA" sz="1600" dirty="0">
                <a:solidFill>
                  <a:schemeClr val="accent3"/>
                </a:solidFill>
                <a:ea typeface="Montserrat Medium" charset="0"/>
                <a:cs typeface="Montserrat Medium" charset="0"/>
              </a:rPr>
              <a:t>самозахисту  :::  </a:t>
            </a:r>
            <a:r>
              <a:rPr lang="uk-UA" sz="1600" dirty="0" smtClean="0">
                <a:solidFill>
                  <a:schemeClr val="accent3"/>
                </a:solidFill>
                <a:ea typeface="Montserrat Medium" charset="0"/>
                <a:cs typeface="Montserrat Medium" charset="0"/>
              </a:rPr>
              <a:t>4</a:t>
            </a:r>
            <a:endParaRPr lang="en-US" sz="1600" dirty="0">
              <a:solidFill>
                <a:schemeClr val="accent3"/>
              </a:solidFill>
              <a:ea typeface="Montserrat Medium" charset="0"/>
              <a:cs typeface="Montserrat Medium" charset="0"/>
            </a:endParaRPr>
          </a:p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/>
              </a:solidFill>
              <a:latin typeface="+mj-lt"/>
              <a:ea typeface="Montserrat Medium" charset="0"/>
              <a:cs typeface="Montserrat Medium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81000" y="6300788"/>
            <a:ext cx="8001000" cy="0"/>
          </a:xfrm>
          <a:prstGeom prst="line">
            <a:avLst/>
          </a:prstGeom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0" y="533400"/>
          <a:ext cx="9109075" cy="5334000"/>
        </p:xfrm>
        <a:graphic>
          <a:graphicData uri="http://schemas.openxmlformats.org/presentationml/2006/ole">
            <p:oleObj spid="_x0000_s1027" name="Диаграмма" r:id="rId3" imgW="6089697" imgH="3390840" progId="MSGraph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827213" eaLnBrk="1" hangingPunct="1"/>
            <a:r>
              <a:rPr lang="ru-RU" sz="3600"/>
              <a:t/>
            </a:r>
            <a:br>
              <a:rPr lang="ru-RU" sz="3600"/>
            </a:br>
            <a:endParaRPr lang="ru-RU" sz="3600"/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TextBox 14"/>
          <p:cNvSpPr txBox="1">
            <a:spLocks noChangeArrowheads="1"/>
          </p:cNvSpPr>
          <p:nvPr/>
        </p:nvSpPr>
        <p:spPr bwMode="auto">
          <a:xfrm>
            <a:off x="0" y="22860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800" b="1">
                <a:solidFill>
                  <a:srgbClr val="4B5050"/>
                </a:solidFill>
                <a:latin typeface="Tahoma" pitchFamily="34" charset="0"/>
                <a:cs typeface="Tahoma" pitchFamily="34" charset="0"/>
              </a:rPr>
              <a:t>Стан злочинності у 201</a:t>
            </a:r>
            <a:r>
              <a:rPr lang="ru-RU" sz="1800" b="1">
                <a:solidFill>
                  <a:srgbClr val="4B5050"/>
                </a:solidFill>
                <a:latin typeface="Tahoma" pitchFamily="34" charset="0"/>
                <a:cs typeface="Tahoma" pitchFamily="34" charset="0"/>
              </a:rPr>
              <a:t>7</a:t>
            </a:r>
            <a:r>
              <a:rPr lang="uk-UA" sz="1800" b="1">
                <a:solidFill>
                  <a:srgbClr val="4B5050"/>
                </a:solidFill>
                <a:latin typeface="Tahoma" pitchFamily="34" charset="0"/>
                <a:cs typeface="Tahoma" pitchFamily="34" charset="0"/>
              </a:rPr>
              <a:t> році</a:t>
            </a:r>
            <a:r>
              <a:rPr lang="uk-UA" sz="1800" b="1" baseline="30000">
                <a:solidFill>
                  <a:srgbClr val="4B505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800">
              <a:solidFill>
                <a:srgbClr val="4B5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uk-UA">
                <a:latin typeface="Tahoma" pitchFamily="34" charset="0"/>
                <a:cs typeface="Tahoma" pitchFamily="34" charset="0"/>
              </a:rPr>
              <a:t>(за даними ГПУ)</a:t>
            </a:r>
            <a:endParaRPr lang="ru-RU">
              <a:latin typeface="Tahoma" pitchFamily="34" charset="0"/>
              <a:cs typeface="Tahoma" pitchFamily="34" charset="0"/>
            </a:endParaRPr>
          </a:p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0" y="6440488"/>
            <a:ext cx="9144000" cy="527050"/>
          </a:xfrm>
          <a:prstGeom prst="rect">
            <a:avLst/>
          </a:prstGeom>
          <a:noFill/>
        </p:spPr>
        <p:txBody>
          <a:bodyPr lIns="34290" tIns="17145" rIns="34290" bIns="17145">
            <a:spAutoFit/>
          </a:bodyPr>
          <a:lstStyle/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accent3"/>
                </a:solidFill>
                <a:latin typeface="+mj-lt"/>
                <a:ea typeface="Montserrat Medium" charset="0"/>
                <a:cs typeface="Montserrat Medium" charset="0"/>
              </a:rPr>
              <a:t>Вадим Дмитрович Васильєв  :::  Основи фізичного </a:t>
            </a:r>
            <a:r>
              <a:rPr lang="uk-UA" sz="1600" dirty="0">
                <a:solidFill>
                  <a:schemeClr val="accent3"/>
                </a:solidFill>
                <a:ea typeface="Montserrat Medium" charset="0"/>
                <a:cs typeface="Montserrat Medium" charset="0"/>
              </a:rPr>
              <a:t>самозахисту  :::  </a:t>
            </a:r>
            <a:r>
              <a:rPr lang="en-US" sz="1600" dirty="0" smtClean="0">
                <a:solidFill>
                  <a:schemeClr val="accent3"/>
                </a:solidFill>
                <a:ea typeface="Montserrat Medium" charset="0"/>
                <a:cs typeface="Montserrat Medium" charset="0"/>
              </a:rPr>
              <a:t>6</a:t>
            </a:r>
            <a:endParaRPr lang="en-US" sz="1600" dirty="0">
              <a:solidFill>
                <a:schemeClr val="accent3"/>
              </a:solidFill>
              <a:ea typeface="Montserrat Medium" charset="0"/>
              <a:cs typeface="Montserrat Medium" charset="0"/>
            </a:endParaRPr>
          </a:p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/>
              </a:solidFill>
              <a:latin typeface="+mj-lt"/>
              <a:ea typeface="Montserrat Medium" charset="0"/>
              <a:cs typeface="Montserrat Medium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838200" y="914405"/>
          <a:ext cx="7391401" cy="5029190"/>
        </p:xfrm>
        <a:graphic>
          <a:graphicData uri="http://schemas.openxmlformats.org/drawingml/2006/table">
            <a:tbl>
              <a:tblPr/>
              <a:tblGrid>
                <a:gridCol w="119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53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87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9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4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rgbClr val="000000"/>
                        </a:solidFill>
                        <a:highlight>
                          <a:srgbClr val="C0C0C0"/>
                        </a:highlight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uk-UA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р.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uk-UA" sz="1600">
                          <a:solidFill>
                            <a:srgbClr val="000000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р.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6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chemeClr val="accent5"/>
                        </a:solidFill>
                        <a:highlight>
                          <a:srgbClr val="C0C0C0"/>
                        </a:highlight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chemeClr val="accent5"/>
                        </a:solidFill>
                        <a:highlight>
                          <a:srgbClr val="C0C0C0"/>
                        </a:highlight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>
                        <a:solidFill>
                          <a:schemeClr val="accent5"/>
                        </a:solidFill>
                        <a:highlight>
                          <a:srgbClr val="C0C0C0"/>
                        </a:highlight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6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Усього злочинів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600" b="1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lang="uk-UA" sz="1600" b="1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911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592 604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6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із них</a:t>
                      </a:r>
                      <a:endParaRPr lang="ru-RU" sz="160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uk-UA" sz="1600">
                        <a:solidFill>
                          <a:schemeClr val="accent5"/>
                        </a:solidFill>
                        <a:highlight>
                          <a:srgbClr val="C0C0C0"/>
                        </a:highlight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uk-UA" sz="1600">
                        <a:solidFill>
                          <a:schemeClr val="accent5"/>
                        </a:solidFill>
                        <a:highlight>
                          <a:srgbClr val="C0C0C0"/>
                        </a:highlight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6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тяжкі та особливо тяжкі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660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232 542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6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очевидне умисне вбивство (та замах)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633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824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6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умисне тяжке тілесне ушкодження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228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2 396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46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зґвалтування (та замах)</a:t>
                      </a:r>
                      <a:endParaRPr lang="ru-RU" sz="160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en-US" sz="160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349</a:t>
                      </a:r>
                      <a:endParaRPr lang="ru-RU" sz="160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6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крадіжка</a:t>
                      </a:r>
                      <a:endParaRPr lang="ru-RU" sz="160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61</a:t>
                      </a: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282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312 172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46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грабіж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130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27 199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46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розбій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006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3 904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46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хабарництво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2 6</a:t>
                      </a:r>
                      <a:r>
                        <a:rPr lang="en-US" sz="1600" dirty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2 031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46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шахрайство</a:t>
                      </a:r>
                      <a:endParaRPr lang="ru-RU" sz="160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075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46 082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9408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привласнення, розтрата майна або заволодіння ним шляхом зловживання службовим становищем</a:t>
                      </a:r>
                      <a:endParaRPr lang="ru-RU" sz="160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756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9 787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469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незаконний обіг зброї</a:t>
                      </a:r>
                      <a:endParaRPr lang="ru-RU" sz="160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153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6 461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2939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незаконне заволодіння транспортним засобом</a:t>
                      </a:r>
                      <a:endParaRPr lang="ru-RU" sz="160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018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accent5"/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12 205</a:t>
                      </a:r>
                      <a:endParaRPr lang="ru-RU" sz="1600" dirty="0">
                        <a:solidFill>
                          <a:schemeClr val="accent5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945" marR="679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12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827213" eaLnBrk="1" hangingPunct="1"/>
            <a:r>
              <a:rPr lang="ru-RU" sz="3600"/>
              <a:t/>
            </a:r>
            <a:br>
              <a:rPr lang="ru-RU" sz="3600"/>
            </a:br>
            <a:endParaRPr lang="ru-RU" sz="3600"/>
          </a:p>
        </p:txBody>
      </p:sp>
      <p:sp>
        <p:nvSpPr>
          <p:cNvPr id="5128" name="Rectangle 13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81000" y="6300788"/>
            <a:ext cx="8001000" cy="0"/>
          </a:xfrm>
          <a:prstGeom prst="line">
            <a:avLst/>
          </a:prstGeom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477000"/>
            <a:ext cx="9144000" cy="527050"/>
          </a:xfrm>
          <a:prstGeom prst="rect">
            <a:avLst/>
          </a:prstGeom>
          <a:noFill/>
        </p:spPr>
        <p:txBody>
          <a:bodyPr lIns="34290" tIns="17145" rIns="34290" bIns="17145">
            <a:spAutoFit/>
          </a:bodyPr>
          <a:lstStyle/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2"/>
                </a:solidFill>
                <a:latin typeface="+mj-lt"/>
                <a:ea typeface="Montserrat Medium" charset="0"/>
                <a:cs typeface="Montserrat Medium" charset="0"/>
              </a:rPr>
              <a:t>Вадим Дмитрович Васильєв  :::   Основи фізичного </a:t>
            </a:r>
            <a:r>
              <a:rPr lang="uk-UA" sz="1600" dirty="0">
                <a:solidFill>
                  <a:schemeClr val="tx2"/>
                </a:solidFill>
                <a:ea typeface="Montserrat Medium" charset="0"/>
                <a:cs typeface="Montserrat Medium" charset="0"/>
              </a:rPr>
              <a:t>самозахисту  :::  5</a:t>
            </a:r>
            <a:endParaRPr lang="en-US" sz="1600" dirty="0">
              <a:solidFill>
                <a:schemeClr val="tx2"/>
              </a:solidFill>
              <a:ea typeface="Montserrat Medium" charset="0"/>
              <a:cs typeface="Montserrat Medium" charset="0"/>
            </a:endParaRPr>
          </a:p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  <a:latin typeface="+mj-lt"/>
              <a:ea typeface="Montserrat Medium" charset="0"/>
              <a:cs typeface="Montserrat Medium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81000" y="6300788"/>
            <a:ext cx="8001000" cy="0"/>
          </a:xfrm>
          <a:prstGeom prst="line">
            <a:avLst/>
          </a:prstGeom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3 удар ножом Воронеж 201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381000" y="533400"/>
            <a:ext cx="9999132" cy="56245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381000" y="6300788"/>
            <a:ext cx="8001000" cy="0"/>
          </a:xfrm>
          <a:prstGeom prst="line">
            <a:avLst/>
          </a:prstGeom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DSC_0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557648"/>
            <a:ext cx="5148266" cy="3409890"/>
          </a:xfrm>
          <a:prstGeom prst="rect">
            <a:avLst/>
          </a:prstGeom>
        </p:spPr>
      </p:pic>
      <p:pic>
        <p:nvPicPr>
          <p:cNvPr id="13" name="Рисунок 12" descr="DSC_0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36177" y="3557648"/>
            <a:ext cx="4982883" cy="3300352"/>
          </a:xfrm>
          <a:prstGeom prst="rect">
            <a:avLst/>
          </a:prstGeom>
        </p:spPr>
      </p:pic>
      <p:pic>
        <p:nvPicPr>
          <p:cNvPr id="14" name="Рисунок 13" descr="DSC_01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36177" y="-228600"/>
            <a:ext cx="5822576" cy="3856512"/>
          </a:xfrm>
          <a:prstGeom prst="rect">
            <a:avLst/>
          </a:prstGeom>
        </p:spPr>
      </p:pic>
      <p:pic>
        <p:nvPicPr>
          <p:cNvPr id="16" name="Рисунок 15" descr="DSC_0263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6706" y="-228600"/>
            <a:ext cx="5716492" cy="37862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440488"/>
            <a:ext cx="9144000" cy="527050"/>
          </a:xfrm>
          <a:prstGeom prst="rect">
            <a:avLst/>
          </a:prstGeom>
          <a:noFill/>
        </p:spPr>
        <p:txBody>
          <a:bodyPr lIns="34290" tIns="17145" rIns="34290" bIns="17145">
            <a:spAutoFit/>
          </a:bodyPr>
          <a:lstStyle/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bg1"/>
                </a:solidFill>
                <a:latin typeface="+mj-lt"/>
                <a:ea typeface="Montserrat Medium" charset="0"/>
                <a:cs typeface="Montserrat Medium" charset="0"/>
              </a:rPr>
              <a:t>Вадим Дмитрович Васильєв  :::  Основи фізичного </a:t>
            </a:r>
            <a:r>
              <a:rPr lang="uk-UA" sz="1600" dirty="0">
                <a:solidFill>
                  <a:schemeClr val="bg1"/>
                </a:solidFill>
                <a:ea typeface="Montserrat Medium" charset="0"/>
                <a:cs typeface="Montserrat Medium" charset="0"/>
              </a:rPr>
              <a:t>самозахисту  :::  </a:t>
            </a:r>
            <a:r>
              <a:rPr lang="en-US" sz="1600" dirty="0" smtClean="0">
                <a:solidFill>
                  <a:schemeClr val="bg1"/>
                </a:solidFill>
                <a:ea typeface="Montserrat Medium" charset="0"/>
                <a:cs typeface="Montserrat Medium" charset="0"/>
              </a:rPr>
              <a:t>7</a:t>
            </a:r>
            <a:endParaRPr lang="en-US" sz="1600" dirty="0">
              <a:solidFill>
                <a:schemeClr val="bg1"/>
              </a:solidFill>
              <a:ea typeface="Montserrat Medium" charset="0"/>
              <a:cs typeface="Montserrat Medium" charset="0"/>
            </a:endParaRPr>
          </a:p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  <a:latin typeface="+mj-lt"/>
              <a:ea typeface="Montserrat Medium" charset="0"/>
              <a:cs typeface="Montserrat Medium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40488"/>
            <a:ext cx="9144000" cy="527050"/>
          </a:xfrm>
          <a:prstGeom prst="rect">
            <a:avLst/>
          </a:prstGeom>
          <a:noFill/>
        </p:spPr>
        <p:txBody>
          <a:bodyPr lIns="34290" tIns="17145" rIns="34290" bIns="17145">
            <a:spAutoFit/>
          </a:bodyPr>
          <a:lstStyle/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bg2"/>
                </a:solidFill>
                <a:latin typeface="+mj-lt"/>
                <a:ea typeface="Montserrat Medium" charset="0"/>
                <a:cs typeface="Montserrat Medium" charset="0"/>
              </a:rPr>
              <a:t>Вадим Дмитрович Васильєв  :::  Основи фізичного </a:t>
            </a:r>
            <a:r>
              <a:rPr lang="uk-UA" sz="1600" dirty="0">
                <a:solidFill>
                  <a:schemeClr val="bg2"/>
                </a:solidFill>
                <a:ea typeface="Montserrat Medium" charset="0"/>
                <a:cs typeface="Montserrat Medium" charset="0"/>
              </a:rPr>
              <a:t>самозахисту  :::  10</a:t>
            </a:r>
            <a:endParaRPr lang="en-US" sz="1600" dirty="0">
              <a:solidFill>
                <a:schemeClr val="bg2"/>
              </a:solidFill>
              <a:ea typeface="Montserrat Medium" charset="0"/>
              <a:cs typeface="Montserrat Medium" charset="0"/>
            </a:endParaRPr>
          </a:p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/>
              </a:solidFill>
              <a:latin typeface="+mj-lt"/>
              <a:ea typeface="Montserrat Medium" charset="0"/>
              <a:cs typeface="Montserrat Medium" charset="0"/>
            </a:endParaRPr>
          </a:p>
        </p:txBody>
      </p:sp>
      <p:pic>
        <p:nvPicPr>
          <p:cNvPr id="4" name="4 Студенты самооборона - отработка ударо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381000" y="6300788"/>
            <a:ext cx="8001000" cy="0"/>
          </a:xfrm>
          <a:prstGeom prst="line">
            <a:avLst/>
          </a:prstGeom>
          <a:ln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705600" cy="717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440488"/>
            <a:ext cx="9144000" cy="527050"/>
          </a:xfrm>
          <a:prstGeom prst="rect">
            <a:avLst/>
          </a:prstGeom>
          <a:noFill/>
        </p:spPr>
        <p:txBody>
          <a:bodyPr lIns="34290" tIns="17145" rIns="34290" bIns="17145">
            <a:spAutoFit/>
          </a:bodyPr>
          <a:lstStyle/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bg1"/>
                </a:solidFill>
                <a:latin typeface="+mj-lt"/>
                <a:ea typeface="Montserrat Medium" charset="0"/>
                <a:cs typeface="Montserrat Medium" charset="0"/>
              </a:rPr>
              <a:t>Вадим Дмитрович Васильєв  :::  Основи фізичного </a:t>
            </a:r>
            <a:r>
              <a:rPr lang="uk-UA" sz="1600" dirty="0">
                <a:solidFill>
                  <a:schemeClr val="bg1"/>
                </a:solidFill>
                <a:ea typeface="Montserrat Medium" charset="0"/>
                <a:cs typeface="Montserrat Medium" charset="0"/>
              </a:rPr>
              <a:t>самозахисту  :::  </a:t>
            </a:r>
            <a:r>
              <a:rPr lang="en-US" sz="1600" dirty="0" smtClean="0">
                <a:solidFill>
                  <a:schemeClr val="bg1"/>
                </a:solidFill>
                <a:ea typeface="Montserrat Medium" charset="0"/>
                <a:cs typeface="Montserrat Medium" charset="0"/>
              </a:rPr>
              <a:t>9</a:t>
            </a:r>
            <a:endParaRPr lang="en-US" sz="1600" dirty="0">
              <a:solidFill>
                <a:schemeClr val="bg1"/>
              </a:solidFill>
              <a:ea typeface="Montserrat Medium" charset="0"/>
              <a:cs typeface="Montserrat Medium" charset="0"/>
            </a:endParaRPr>
          </a:p>
          <a:p>
            <a:pPr algn="ctr" defTabSz="6856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3"/>
              </a:solidFill>
              <a:latin typeface="+mj-lt"/>
              <a:ea typeface="Montserrat Medium" charset="0"/>
              <a:cs typeface="Montserrat Medium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imple GP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8FA2AA"/>
      </a:accent2>
      <a:accent3>
        <a:srgbClr val="545557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33053</TotalTime>
  <Words>327</Words>
  <Application>Microsoft Office PowerPoint</Application>
  <PresentationFormat>Экран (4:3)</PresentationFormat>
  <Paragraphs>79</Paragraphs>
  <Slides>10</Slides>
  <Notes>4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Default Theme</vt:lpstr>
      <vt:lpstr>Диаграмма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Manager>Awesome PPT</Manager>
  <Company>Awesome PPT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Awesome PPT</dc:title>
  <dc:subject>Awesome PPT</dc:subject>
  <dc:creator>Awesome PPT</dc:creator>
  <cp:keywords>Awesome PPT</cp:keywords>
  <dc:description>Awesome PPT</dc:description>
  <cp:lastModifiedBy>виктор</cp:lastModifiedBy>
  <cp:revision>6370</cp:revision>
  <dcterms:created xsi:type="dcterms:W3CDTF">2014-11-12T21:47:38Z</dcterms:created>
  <dcterms:modified xsi:type="dcterms:W3CDTF">2022-04-08T12:31:12Z</dcterms:modified>
  <cp:category>Awesome PPT</cp:category>
</cp:coreProperties>
</file>