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7" r:id="rId2"/>
    <p:sldId id="258" r:id="rId3"/>
    <p:sldId id="259" r:id="rId4"/>
    <p:sldId id="260" r:id="rId5"/>
    <p:sldId id="261" r:id="rId6"/>
    <p:sldId id="262" r:id="rId7"/>
    <p:sldId id="274" r:id="rId8"/>
    <p:sldId id="263" r:id="rId9"/>
    <p:sldId id="264" r:id="rId10"/>
    <p:sldId id="265" r:id="rId11"/>
    <p:sldId id="266" r:id="rId12"/>
    <p:sldId id="267" r:id="rId13"/>
    <p:sldId id="268" r:id="rId14"/>
    <p:sldId id="270" r:id="rId15"/>
    <p:sldId id="269" r:id="rId16"/>
    <p:sldId id="271" r:id="rId17"/>
    <p:sldId id="272" r:id="rId18"/>
    <p:sldId id="273" r:id="rId19"/>
  </p:sldIdLst>
  <p:sldSz cx="12192000" cy="6858000"/>
  <p:notesSz cx="67611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Раздел по умолчанию" id="{FB8C6396-95C6-43A1-A36C-A27E160C0C01}">
          <p14:sldIdLst>
            <p14:sldId id="257"/>
            <p14:sldId id="258"/>
            <p14:sldId id="259"/>
            <p14:sldId id="260"/>
            <p14:sldId id="261"/>
            <p14:sldId id="262"/>
            <p14:sldId id="274"/>
            <p14:sldId id="263"/>
            <p14:sldId id="264"/>
            <p14:sldId id="265"/>
            <p14:sldId id="266"/>
            <p14:sldId id="267"/>
            <p14:sldId id="268"/>
            <p14:sldId id="270"/>
            <p14:sldId id="269"/>
            <p14:sldId id="271"/>
            <p14:sldId id="272"/>
            <p14:sldId id="273"/>
          </p14:sldIdLst>
        </p14:section>
        <p14:section name="Раздел без заголовка" id="{2B772F44-F83C-42C6-AC3B-12B40FB1BF38}">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3333" autoAdjust="0"/>
  </p:normalViewPr>
  <p:slideViewPr>
    <p:cSldViewPr snapToGrid="0">
      <p:cViewPr varScale="1">
        <p:scale>
          <a:sx n="64" d="100"/>
          <a:sy n="64" d="100"/>
        </p:scale>
        <p:origin x="-90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871D0CE1-E876-4962-87C6-3DAC3F915677}" type="datetimeFigureOut">
              <a:rPr lang="ru-RU" smtClean="0"/>
              <a:pPr/>
              <a:t>06.04.2022</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AFE1F18E-187F-4F11-A0E8-12DF49BB9C51}" type="slidenum">
              <a:rPr lang="ru-RU" smtClean="0"/>
              <a:pPr/>
              <a:t>‹#›</a:t>
            </a:fld>
            <a:endParaRPr lang="ru-RU"/>
          </a:p>
        </p:txBody>
      </p:sp>
    </p:spTree>
    <p:extLst>
      <p:ext uri="{BB962C8B-B14F-4D97-AF65-F5344CB8AC3E}">
        <p14:creationId xmlns="" xmlns:p14="http://schemas.microsoft.com/office/powerpoint/2010/main" val="78577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4/6/2022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pPr/>
              <a:t>4/6/2022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4/6/2022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a:solidFill>
                  <a:srgbClr val="C00000"/>
                </a:solidFill>
              </a:rPr>
              <a:t>КАФЕДРА УКРАЇНСЬКОЇ ТА ІНОЗЕМНИХ МОВ</a:t>
            </a:r>
            <a:endParaRPr lang="ru-RU" dirty="0">
              <a:solidFill>
                <a:srgbClr val="C00000"/>
              </a:solidFill>
            </a:endParaRPr>
          </a:p>
        </p:txBody>
      </p:sp>
      <p:sp>
        <p:nvSpPr>
          <p:cNvPr id="3" name="Объект 2"/>
          <p:cNvSpPr>
            <a:spLocks noGrp="1"/>
          </p:cNvSpPr>
          <p:nvPr>
            <p:ph idx="1"/>
          </p:nvPr>
        </p:nvSpPr>
        <p:spPr>
          <a:xfrm>
            <a:off x="714913" y="2158365"/>
            <a:ext cx="8596668" cy="3880773"/>
          </a:xfrm>
        </p:spPr>
        <p:txBody>
          <a:bodyPr>
            <a:normAutofit fontScale="92500" lnSpcReduction="10000"/>
          </a:bodyPr>
          <a:lstStyle/>
          <a:p>
            <a:endParaRPr lang="uk-UA" sz="2400" b="1" dirty="0" smtClean="0">
              <a:solidFill>
                <a:schemeClr val="tx1"/>
              </a:solidFill>
            </a:endParaRPr>
          </a:p>
          <a:p>
            <a:r>
              <a:rPr lang="uk-UA" sz="4400" dirty="0" smtClean="0">
                <a:solidFill>
                  <a:srgbClr val="FF0000"/>
                </a:solidFill>
              </a:rPr>
              <a:t>Іноземна </a:t>
            </a:r>
            <a:r>
              <a:rPr lang="uk-UA" sz="4400" dirty="0">
                <a:solidFill>
                  <a:srgbClr val="FF0000"/>
                </a:solidFill>
              </a:rPr>
              <a:t>мова за професійним спрямуванням </a:t>
            </a:r>
            <a:r>
              <a:rPr lang="ru-RU" dirty="0" smtClean="0">
                <a:solidFill>
                  <a:srgbClr val="FF0000"/>
                </a:solidFill>
              </a:rPr>
              <a:t/>
            </a:r>
            <a:br>
              <a:rPr lang="ru-RU" dirty="0" smtClean="0">
                <a:solidFill>
                  <a:srgbClr val="FF0000"/>
                </a:solidFill>
              </a:rPr>
            </a:br>
            <a:endParaRPr lang="ru-RU" dirty="0" smtClean="0">
              <a:solidFill>
                <a:srgbClr val="FF0000"/>
              </a:solidFill>
            </a:endParaRPr>
          </a:p>
          <a:p>
            <a:pPr marL="2743200" lvl="6" indent="0">
              <a:buNone/>
            </a:pPr>
            <a:r>
              <a:rPr lang="uk-UA" sz="2800" b="1" dirty="0">
                <a:solidFill>
                  <a:srgbClr val="FF0000"/>
                </a:solidFill>
              </a:rPr>
              <a:t>ДИСЦИПЛІНА ВІЛЬНОГО ВИБОРУ </a:t>
            </a:r>
            <a:r>
              <a:rPr lang="ru-RU" sz="2800" dirty="0">
                <a:solidFill>
                  <a:srgbClr val="FF0000"/>
                </a:solidFill>
              </a:rPr>
              <a:t/>
            </a:r>
            <a:br>
              <a:rPr lang="ru-RU" sz="2800" dirty="0">
                <a:solidFill>
                  <a:srgbClr val="FF0000"/>
                </a:solidFill>
              </a:rPr>
            </a:br>
            <a:r>
              <a:rPr lang="ru-RU" sz="2800" dirty="0">
                <a:solidFill>
                  <a:srgbClr val="FF0000"/>
                </a:solidFill>
              </a:rPr>
              <a:t>для </a:t>
            </a:r>
            <a:r>
              <a:rPr lang="ru-RU" sz="2800" dirty="0" err="1">
                <a:solidFill>
                  <a:srgbClr val="FF0000"/>
                </a:solidFill>
              </a:rPr>
              <a:t>здобувачів</a:t>
            </a:r>
            <a:r>
              <a:rPr lang="ru-RU" sz="2800" dirty="0">
                <a:solidFill>
                  <a:srgbClr val="FF0000"/>
                </a:solidFill>
              </a:rPr>
              <a:t> </a:t>
            </a:r>
            <a:r>
              <a:rPr lang="ru-RU" sz="2800" dirty="0" err="1">
                <a:solidFill>
                  <a:srgbClr val="FF0000"/>
                </a:solidFill>
              </a:rPr>
              <a:t>вищої</a:t>
            </a:r>
            <a:r>
              <a:rPr lang="ru-RU" sz="2800" dirty="0">
                <a:solidFill>
                  <a:srgbClr val="FF0000"/>
                </a:solidFill>
              </a:rPr>
              <a:t> </a:t>
            </a:r>
            <a:r>
              <a:rPr lang="ru-RU" sz="2800" dirty="0" err="1">
                <a:solidFill>
                  <a:srgbClr val="FF0000"/>
                </a:solidFill>
              </a:rPr>
              <a:t>освіти</a:t>
            </a:r>
            <a:r>
              <a:rPr lang="ru-RU" sz="2800" dirty="0">
                <a:solidFill>
                  <a:srgbClr val="FF0000"/>
                </a:solidFill>
              </a:rPr>
              <a:t> </a:t>
            </a:r>
          </a:p>
          <a:p>
            <a:pPr marL="2743200" lvl="6" indent="0">
              <a:buNone/>
            </a:pPr>
            <a:r>
              <a:rPr lang="ru-RU" sz="2800" dirty="0" err="1" smtClean="0">
                <a:solidFill>
                  <a:srgbClr val="FF0000"/>
                </a:solidFill>
              </a:rPr>
              <a:t>денної</a:t>
            </a:r>
            <a:r>
              <a:rPr lang="ru-RU" sz="2800" dirty="0" smtClean="0">
                <a:solidFill>
                  <a:srgbClr val="FF0000"/>
                </a:solidFill>
              </a:rPr>
              <a:t> і </a:t>
            </a:r>
            <a:r>
              <a:rPr lang="ru-RU" sz="2800" dirty="0" err="1" smtClean="0">
                <a:solidFill>
                  <a:srgbClr val="FF0000"/>
                </a:solidFill>
              </a:rPr>
              <a:t>заочної</a:t>
            </a:r>
            <a:r>
              <a:rPr lang="ru-RU" sz="2800" dirty="0" smtClean="0">
                <a:solidFill>
                  <a:srgbClr val="FF0000"/>
                </a:solidFill>
              </a:rPr>
              <a:t> форм </a:t>
            </a:r>
            <a:r>
              <a:rPr lang="ru-RU" sz="2800" dirty="0" err="1" smtClean="0">
                <a:solidFill>
                  <a:srgbClr val="FF0000"/>
                </a:solidFill>
              </a:rPr>
              <a:t>навчання</a:t>
            </a:r>
            <a:r>
              <a:rPr lang="uk-UA" sz="2800" b="1" dirty="0" smtClean="0">
                <a:solidFill>
                  <a:srgbClr val="FF0000"/>
                </a:solidFill>
              </a:rPr>
              <a:t> </a:t>
            </a:r>
            <a:r>
              <a:rPr lang="ru-RU" sz="2800" b="1" dirty="0" smtClean="0">
                <a:solidFill>
                  <a:srgbClr val="FF0000"/>
                </a:solidFill>
              </a:rPr>
              <a:t>3 </a:t>
            </a:r>
            <a:r>
              <a:rPr lang="uk-UA" sz="2800" b="1" dirty="0" smtClean="0">
                <a:solidFill>
                  <a:srgbClr val="FF0000"/>
                </a:solidFill>
              </a:rPr>
              <a:t>року навчання</a:t>
            </a:r>
            <a:r>
              <a:rPr lang="ru-RU" sz="1800" dirty="0" smtClean="0">
                <a:solidFill>
                  <a:srgbClr val="FF0000"/>
                </a:solidFill>
              </a:rPr>
              <a:t/>
            </a:r>
            <a:br>
              <a:rPr lang="ru-RU" sz="1800" dirty="0" smtClean="0">
                <a:solidFill>
                  <a:srgbClr val="FF0000"/>
                </a:solidFill>
              </a:rPr>
            </a:br>
            <a:endParaRPr lang="ru-RU" dirty="0" smtClean="0">
              <a:solidFill>
                <a:srgbClr val="FF0000"/>
              </a:solidFill>
            </a:endParaRPr>
          </a:p>
          <a:p>
            <a:endParaRPr lang="ru-RU" b="1" dirty="0">
              <a:solidFill>
                <a:schemeClr val="tx1"/>
              </a:solidFill>
            </a:endParaRPr>
          </a:p>
        </p:txBody>
      </p:sp>
      <p:pic>
        <p:nvPicPr>
          <p:cNvPr id="4" name="Рисунок 3" descr="Картинки по запросу нуфвсу емблема"/>
          <p:cNvPicPr/>
          <p:nvPr/>
        </p:nvPicPr>
        <p:blipFill>
          <a:blip r:embed="rId3">
            <a:extLst>
              <a:ext uri="{28A0092B-C50C-407E-A947-70E740481C1C}">
                <a14:useLocalDpi xmlns="" xmlns:a14="http://schemas.microsoft.com/office/drawing/2010/main" val="0"/>
              </a:ext>
            </a:extLst>
          </a:blip>
          <a:srcRect/>
          <a:stretch>
            <a:fillRect/>
          </a:stretch>
        </p:blipFill>
        <p:spPr bwMode="auto">
          <a:xfrm>
            <a:off x="290512" y="412750"/>
            <a:ext cx="1476375" cy="1714500"/>
          </a:xfrm>
          <a:prstGeom prst="rect">
            <a:avLst/>
          </a:prstGeom>
          <a:noFill/>
          <a:ln>
            <a:noFill/>
          </a:ln>
        </p:spPr>
      </p:pic>
      <p:sp>
        <p:nvSpPr>
          <p:cNvPr id="5" name="WordArt 4"/>
          <p:cNvSpPr>
            <a:spLocks noChangeArrowheads="1" noChangeShapeType="1" noTextEdit="1"/>
          </p:cNvSpPr>
          <p:nvPr/>
        </p:nvSpPr>
        <p:spPr bwMode="auto">
          <a:xfrm>
            <a:off x="10376915" y="238126"/>
            <a:ext cx="885825" cy="104775"/>
          </a:xfrm>
          <a:prstGeom prst="rect">
            <a:avLst/>
          </a:prstGeom>
          <a:extLst>
            <a:ext uri="{AF507438-7753-43E0-B8FC-AC1667EBCBE1}">
              <a14:hiddenEffects xmln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ru-RU" sz="1000" kern="10" spc="0" dirty="0" smtClean="0">
                <a:ln w="9525">
                  <a:solidFill>
                    <a:srgbClr val="000000"/>
                  </a:solidFill>
                  <a:round/>
                  <a:headEnd/>
                  <a:tailEnd/>
                </a:ln>
                <a:solidFill>
                  <a:srgbClr val="FF0000"/>
                </a:solidFill>
                <a:effectLst/>
                <a:latin typeface="Arial Black" panose="020B0A04020102020204" pitchFamily="34" charset="0"/>
              </a:rPr>
              <a:t>НУФВСУ</a:t>
            </a:r>
            <a:endParaRPr lang="" sz="1000" kern="10" spc="0" dirty="0">
              <a:ln w="9525">
                <a:solidFill>
                  <a:srgbClr val="000000"/>
                </a:solidFill>
                <a:round/>
                <a:headEnd/>
                <a:tailEnd/>
              </a:ln>
              <a:solidFill>
                <a:srgbClr val="FF0000"/>
              </a:solidFill>
              <a:effectLst/>
              <a:latin typeface="Arial Black" panose="020B0A04020102020204" pitchFamily="34" charset="0"/>
            </a:endParaRPr>
          </a:p>
        </p:txBody>
      </p:sp>
      <p:graphicFrame>
        <p:nvGraphicFramePr>
          <p:cNvPr id="6" name="Объект 5"/>
          <p:cNvGraphicFramePr>
            <a:graphicFrameLocks/>
          </p:cNvGraphicFramePr>
          <p:nvPr>
            <p:extLst>
              <p:ext uri="{D42A27DB-BD31-4B8C-83A1-F6EECF244321}">
                <p14:modId xmlns="" xmlns:p14="http://schemas.microsoft.com/office/powerpoint/2010/main" val="2235171530"/>
              </p:ext>
            </p:extLst>
          </p:nvPr>
        </p:nvGraphicFramePr>
        <p:xfrm>
          <a:off x="9660824" y="344234"/>
          <a:ext cx="2105025" cy="1724025"/>
        </p:xfrm>
        <a:graphic>
          <a:graphicData uri="http://schemas.openxmlformats.org/presentationml/2006/ole">
            <p:oleObj spid="_x0000_s1101" name="Картинка" r:id="rId4" imgW="0" imgH="0" progId="StaticMetafile">
              <p:embed/>
            </p:oleObj>
          </a:graphicData>
        </a:graphic>
      </p:graphicFrame>
      <p:sp>
        <p:nvSpPr>
          <p:cNvPr id="7" name="WordArt 2"/>
          <p:cNvSpPr>
            <a:spLocks noChangeArrowheads="1" noChangeShapeType="1" noTextEdit="1"/>
          </p:cNvSpPr>
          <p:nvPr/>
        </p:nvSpPr>
        <p:spPr bwMode="auto">
          <a:xfrm>
            <a:off x="9456651" y="2077403"/>
            <a:ext cx="2552700" cy="161925"/>
          </a:xfrm>
          <a:prstGeom prst="rect">
            <a:avLst/>
          </a:prstGeom>
          <a:solidFill>
            <a:srgbClr val="FFFF00"/>
          </a:solidFill>
        </p:spPr>
        <p:txBody>
          <a:bodyPr wrap="none" fromWordArt="1">
            <a:prstTxWarp prst="textPlain">
              <a:avLst>
                <a:gd name="adj" fmla="val 50000"/>
              </a:avLst>
            </a:prstTxWarp>
          </a:bodyPr>
          <a:lstStyle/>
          <a:p>
            <a:pPr algn="ctr" rtl="0">
              <a:buNone/>
            </a:pPr>
            <a:r>
              <a:rPr lang="ru-RU" sz="900" kern="10" spc="0" dirty="0"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Кафедра </a:t>
            </a:r>
            <a:r>
              <a:rPr lang="ru-RU" sz="900" kern="10" spc="0" dirty="0" err="1"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української</a:t>
            </a:r>
            <a:r>
              <a:rPr lang="ru-RU" sz="900" kern="10" spc="0" dirty="0"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 та </a:t>
            </a:r>
            <a:r>
              <a:rPr lang="ru-RU" sz="900" kern="10" spc="0" dirty="0" err="1"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іноземних</a:t>
            </a:r>
            <a:r>
              <a:rPr lang="ru-RU" sz="900" kern="10" spc="0" dirty="0"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 </a:t>
            </a:r>
            <a:r>
              <a:rPr lang="ru-RU" sz="900" kern="10" spc="0" dirty="0" err="1"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мов</a:t>
            </a:r>
            <a:endParaRPr lang="" sz="900" kern="10" spc="0" dirty="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endParaRPr>
          </a:p>
        </p:txBody>
      </p:sp>
      <p:sp>
        <p:nvSpPr>
          <p:cNvPr id="8" name="WordArt 1"/>
          <p:cNvSpPr>
            <a:spLocks noChangeArrowheads="1" noChangeShapeType="1" noTextEdit="1"/>
          </p:cNvSpPr>
          <p:nvPr/>
        </p:nvSpPr>
        <p:spPr bwMode="auto">
          <a:xfrm>
            <a:off x="9413788" y="2248472"/>
            <a:ext cx="2638425" cy="161925"/>
          </a:xfrm>
          <a:prstGeom prst="rect">
            <a:avLst/>
          </a:prstGeom>
          <a:solidFill>
            <a:srgbClr val="0070C0"/>
          </a:solidFill>
        </p:spPr>
        <p:txBody>
          <a:bodyPr wrap="none" fromWordArt="1">
            <a:prstTxWarp prst="textPlain">
              <a:avLst>
                <a:gd name="adj" fmla="val 50000"/>
              </a:avLst>
            </a:prstTxWarp>
          </a:bodyPr>
          <a:lstStyle/>
          <a:p>
            <a:pPr algn="ctr" rtl="0">
              <a:buNone/>
            </a:pPr>
            <a:r>
              <a:rPr lang="en-US" sz="900" kern="10" spc="0" dirty="0" smtClean="0">
                <a:ln>
                  <a:noFill/>
                </a:ln>
                <a:solidFill>
                  <a:srgbClr val="FFFF00"/>
                </a:solidFill>
                <a:effectLst>
                  <a:outerShdw dist="35921" dir="2700000" sy="50000" kx="2115830" algn="bl" rotWithShape="0">
                    <a:srgbClr val="C0C0C0">
                      <a:alpha val="80000"/>
                    </a:srgbClr>
                  </a:outerShdw>
                </a:effectLst>
                <a:latin typeface="Arial Black" panose="020B0A04020102020204" pitchFamily="34" charset="0"/>
              </a:rPr>
              <a:t>Ukrainian and Foreign Languages Department</a:t>
            </a:r>
            <a:endParaRPr lang="" sz="900" kern="10" spc="0" dirty="0">
              <a:ln>
                <a:noFill/>
              </a:ln>
              <a:solidFill>
                <a:srgbClr val="FFFF00"/>
              </a:solidFill>
              <a:effectLst>
                <a:outerShdw dist="35921" dir="2700000" sy="50000" kx="2115830" algn="bl" rotWithShape="0">
                  <a:srgbClr val="C0C0C0">
                    <a:alpha val="80000"/>
                  </a:srgbClr>
                </a:outerShdw>
              </a:effectLst>
              <a:latin typeface="Arial Black" panose="020B0A04020102020204" pitchFamily="34" charset="0"/>
            </a:endParaRPr>
          </a:p>
        </p:txBody>
      </p:sp>
      <p:sp>
        <p:nvSpPr>
          <p:cNvPr id="9"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sp>
        <p:nvSpPr>
          <p:cNvPr id="10" name="Rectangle 6"/>
          <p:cNvSpPr>
            <a:spLocks noChangeArrowheads="1"/>
          </p:cNvSpPr>
          <p:nvPr/>
        </p:nvSpPr>
        <p:spPr bwMode="auto">
          <a:xfrm>
            <a:off x="0" y="561975"/>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sp>
        <p:nvSpPr>
          <p:cNvPr id="11" name="Rectangle 7"/>
          <p:cNvSpPr>
            <a:spLocks noChangeArrowheads="1"/>
          </p:cNvSpPr>
          <p:nvPr/>
        </p:nvSpPr>
        <p:spPr bwMode="auto">
          <a:xfrm>
            <a:off x="180975" y="228600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sp>
        <p:nvSpPr>
          <p:cNvPr id="12" name="Rectangle 8"/>
          <p:cNvSpPr>
            <a:spLocks noChangeArrowheads="1"/>
          </p:cNvSpPr>
          <p:nvPr/>
        </p:nvSpPr>
        <p:spPr bwMode="auto">
          <a:xfrm>
            <a:off x="87682" y="2453325"/>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sp>
        <p:nvSpPr>
          <p:cNvPr id="13" name="Rectangle 9"/>
          <p:cNvSpPr>
            <a:spLocks noChangeArrowheads="1"/>
          </p:cNvSpPr>
          <p:nvPr/>
        </p:nvSpPr>
        <p:spPr bwMode="auto">
          <a:xfrm>
            <a:off x="0" y="260985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pic>
        <p:nvPicPr>
          <p:cNvPr id="1083" name="Picture 59"/>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179274" y="4071417"/>
            <a:ext cx="1866900" cy="2447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Прямоугольник 13"/>
          <p:cNvSpPr/>
          <p:nvPr/>
        </p:nvSpPr>
        <p:spPr>
          <a:xfrm>
            <a:off x="9339893" y="4659049"/>
            <a:ext cx="2669458" cy="830997"/>
          </a:xfrm>
          <a:prstGeom prst="rect">
            <a:avLst/>
          </a:prstGeom>
        </p:spPr>
        <p:txBody>
          <a:bodyPr wrap="square">
            <a:spAutoFit/>
          </a:bodyPr>
          <a:lstStyle/>
          <a:p>
            <a:pPr algn="r"/>
            <a:r>
              <a:rPr lang="uk-UA" sz="2400" dirty="0" smtClean="0">
                <a:effectLst>
                  <a:outerShdw blurRad="38100" dist="38100" dir="2700000" algn="tl">
                    <a:srgbClr val="000000">
                      <a:alpha val="43137"/>
                    </a:srgbClr>
                  </a:outerShdw>
                </a:effectLst>
              </a:rPr>
              <a:t>ВК.ФВ 22</a:t>
            </a:r>
          </a:p>
          <a:p>
            <a:pPr algn="r"/>
            <a:endParaRPr lang="uk-UA" sz="2400" b="1"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545455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0170" y="111302"/>
            <a:ext cx="11220257" cy="4801320"/>
          </a:xfrm>
        </p:spPr>
        <p:txBody>
          <a:bodyPr/>
          <a:lstStyle/>
          <a:p>
            <a:pPr fontAlgn="base"/>
            <a:r>
              <a:rPr lang="uk-UA" sz="2400" dirty="0" smtClean="0"/>
              <a:t>Наші </a:t>
            </a:r>
            <a:r>
              <a:rPr lang="uk-UA" sz="2400" dirty="0"/>
              <a:t>викладачі мають багаторічний досвід підготовки до цих </a:t>
            </a:r>
            <a:r>
              <a:rPr lang="uk-UA" sz="2400" dirty="0" smtClean="0"/>
              <a:t>іспитів</a:t>
            </a:r>
            <a:r>
              <a:rPr lang="en-US" sz="2400" dirty="0" smtClean="0"/>
              <a:t>. </a:t>
            </a:r>
            <a:r>
              <a:rPr lang="uk-UA" sz="2400" dirty="0" smtClean="0"/>
              <a:t>Ми </a:t>
            </a:r>
            <a:r>
              <a:rPr lang="uk-UA" sz="2400" dirty="0"/>
              <a:t>використовуємо сучасні методики видавництв </a:t>
            </a:r>
            <a:r>
              <a:rPr lang="en-US" sz="2400" dirty="0"/>
              <a:t>Cambridge, Pearson, Macmillan, </a:t>
            </a:r>
            <a:r>
              <a:rPr lang="uk-UA" sz="2400" dirty="0"/>
              <a:t>які створені для підготовки до екзаменів різних форматів, в тому числі, і ЄВІ.</a:t>
            </a:r>
          </a:p>
          <a:p>
            <a:r>
              <a:rPr lang="ru-RU" sz="2800" dirty="0" err="1">
                <a:solidFill>
                  <a:srgbClr val="C00000"/>
                </a:solidFill>
              </a:rPr>
              <a:t>Отже</a:t>
            </a:r>
            <a:r>
              <a:rPr lang="ru-RU" sz="2800" dirty="0">
                <a:solidFill>
                  <a:srgbClr val="C00000"/>
                </a:solidFill>
              </a:rPr>
              <a:t>, </a:t>
            </a:r>
            <a:r>
              <a:rPr lang="ru-RU" sz="2800" dirty="0" err="1">
                <a:solidFill>
                  <a:srgbClr val="C00000"/>
                </a:solidFill>
              </a:rPr>
              <a:t>запрошуємо</a:t>
            </a:r>
            <a:r>
              <a:rPr lang="ru-RU" sz="2800" dirty="0">
                <a:solidFill>
                  <a:srgbClr val="C00000"/>
                </a:solidFill>
              </a:rPr>
              <a:t> вас </a:t>
            </a:r>
            <a:r>
              <a:rPr lang="ru-RU" sz="2800" dirty="0" err="1">
                <a:solidFill>
                  <a:srgbClr val="C00000"/>
                </a:solidFill>
              </a:rPr>
              <a:t>зробити</a:t>
            </a:r>
            <a:r>
              <a:rPr lang="ru-RU" sz="2800" dirty="0">
                <a:solidFill>
                  <a:srgbClr val="C00000"/>
                </a:solidFill>
              </a:rPr>
              <a:t> </a:t>
            </a:r>
            <a:r>
              <a:rPr lang="ru-RU" sz="2800" dirty="0" err="1">
                <a:solidFill>
                  <a:srgbClr val="C00000"/>
                </a:solidFill>
              </a:rPr>
              <a:t>ще</a:t>
            </a:r>
            <a:r>
              <a:rPr lang="ru-RU" sz="2800" dirty="0">
                <a:solidFill>
                  <a:srgbClr val="C00000"/>
                </a:solidFill>
              </a:rPr>
              <a:t> один </a:t>
            </a:r>
            <a:r>
              <a:rPr lang="ru-RU" sz="2800" dirty="0" err="1">
                <a:solidFill>
                  <a:srgbClr val="C00000"/>
                </a:solidFill>
              </a:rPr>
              <a:t>крок</a:t>
            </a:r>
            <a:r>
              <a:rPr lang="ru-RU" sz="2800" dirty="0">
                <a:solidFill>
                  <a:srgbClr val="C00000"/>
                </a:solidFill>
              </a:rPr>
              <a:t> вперед - </a:t>
            </a:r>
            <a:r>
              <a:rPr lang="ru-RU" sz="2800" dirty="0" err="1">
                <a:solidFill>
                  <a:srgbClr val="C00000"/>
                </a:solidFill>
              </a:rPr>
              <a:t>крок</a:t>
            </a:r>
            <a:r>
              <a:rPr lang="ru-RU" sz="2800" dirty="0">
                <a:solidFill>
                  <a:srgbClr val="C00000"/>
                </a:solidFill>
              </a:rPr>
              <a:t> до </a:t>
            </a:r>
            <a:r>
              <a:rPr lang="ru-RU" sz="2800" dirty="0" err="1">
                <a:solidFill>
                  <a:srgbClr val="C00000"/>
                </a:solidFill>
              </a:rPr>
              <a:t>вашого</a:t>
            </a:r>
            <a:r>
              <a:rPr lang="ru-RU" sz="2800" dirty="0">
                <a:solidFill>
                  <a:srgbClr val="C00000"/>
                </a:solidFill>
              </a:rPr>
              <a:t> </a:t>
            </a:r>
            <a:r>
              <a:rPr lang="ru-RU" sz="2800" dirty="0" err="1">
                <a:solidFill>
                  <a:srgbClr val="C00000"/>
                </a:solidFill>
              </a:rPr>
              <a:t>успіху</a:t>
            </a:r>
            <a:r>
              <a:rPr lang="ru-RU" sz="2800" dirty="0">
                <a:solidFill>
                  <a:srgbClr val="C00000"/>
                </a:solidFill>
              </a:rPr>
              <a:t>!  Ваше </a:t>
            </a:r>
            <a:r>
              <a:rPr lang="ru-RU" sz="2800" dirty="0" err="1">
                <a:solidFill>
                  <a:srgbClr val="C00000"/>
                </a:solidFill>
              </a:rPr>
              <a:t>майбутнє</a:t>
            </a:r>
            <a:r>
              <a:rPr lang="ru-RU" sz="2800" dirty="0">
                <a:solidFill>
                  <a:srgbClr val="C00000"/>
                </a:solidFill>
              </a:rPr>
              <a:t> у ваших руках, а ми з </a:t>
            </a:r>
            <a:r>
              <a:rPr lang="ru-RU" sz="2800" dirty="0" err="1">
                <a:solidFill>
                  <a:srgbClr val="C00000"/>
                </a:solidFill>
              </a:rPr>
              <a:t>радістю</a:t>
            </a:r>
            <a:r>
              <a:rPr lang="ru-RU" sz="2800" dirty="0">
                <a:solidFill>
                  <a:srgbClr val="C00000"/>
                </a:solidFill>
              </a:rPr>
              <a:t> </a:t>
            </a:r>
            <a:r>
              <a:rPr lang="ru-RU" sz="2800" dirty="0" err="1">
                <a:solidFill>
                  <a:srgbClr val="C00000"/>
                </a:solidFill>
              </a:rPr>
              <a:t>допоможемо</a:t>
            </a:r>
            <a:r>
              <a:rPr lang="ru-RU" sz="2800" dirty="0">
                <a:solidFill>
                  <a:srgbClr val="C00000"/>
                </a:solidFill>
              </a:rPr>
              <a:t> вам!</a:t>
            </a:r>
            <a:endParaRPr lang="en-US" sz="2800" dirty="0">
              <a:solidFill>
                <a:srgbClr val="C00000"/>
              </a:solidFill>
            </a:endParaRPr>
          </a:p>
          <a:p>
            <a:r>
              <a:rPr lang="uk-UA" sz="2800" dirty="0"/>
              <a:t/>
            </a:r>
            <a:br>
              <a:rPr lang="uk-UA" sz="2800" dirty="0"/>
            </a:br>
            <a:r>
              <a:rPr lang="en-US" sz="3200" dirty="0" smtClean="0">
                <a:solidFill>
                  <a:srgbClr val="FF0000"/>
                </a:solidFill>
              </a:rPr>
              <a:t>SO</a:t>
            </a:r>
            <a:r>
              <a:rPr lang="en-US" sz="3200" dirty="0">
                <a:solidFill>
                  <a:srgbClr val="FF0000"/>
                </a:solidFill>
              </a:rPr>
              <a:t>, GET TO THE STARDOM! JOIN OUR COURSE!</a:t>
            </a:r>
            <a:endParaRPr lang="ru-RU" sz="3200" dirty="0">
              <a:solidFill>
                <a:srgbClr val="FF0000"/>
              </a:solidFill>
            </a:endParaRPr>
          </a:p>
        </p:txBody>
      </p:sp>
      <p:pic>
        <p:nvPicPr>
          <p:cNvPr id="614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358966" y="3163996"/>
            <a:ext cx="2066925" cy="2209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30371" y="4886782"/>
            <a:ext cx="2514600" cy="1819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247622" y="4257805"/>
            <a:ext cx="2247900" cy="2038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99501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3745" y="446631"/>
            <a:ext cx="8391811" cy="604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53763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95187" y="288954"/>
            <a:ext cx="4490339" cy="61818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Рисунок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703744" y="288954"/>
            <a:ext cx="4446887" cy="61219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 xmlns:p14="http://schemas.microsoft.com/office/powerpoint/2010/main" val="678082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21514" y="152759"/>
            <a:ext cx="4311928" cy="6315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310736" y="152759"/>
            <a:ext cx="4523703" cy="6227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2849928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540000">
            <a:off x="1213492" y="589146"/>
            <a:ext cx="4214437" cy="5976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Рисунок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480000">
            <a:off x="6037013" y="460952"/>
            <a:ext cx="4252311" cy="585412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 xmlns:p14="http://schemas.microsoft.com/office/powerpoint/2010/main" val="1961703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64535" y="418743"/>
            <a:ext cx="4219624" cy="59756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Рисунок 2"/>
          <p:cNvPicPr>
            <a:picLocks noChangeAspect="1"/>
          </p:cNvPicPr>
          <p:nvPr/>
        </p:nvPicPr>
        <p:blipFill rotWithShape="1">
          <a:blip r:embed="rId3">
            <a:extLst>
              <a:ext uri="{28A0092B-C50C-407E-A947-70E740481C1C}">
                <a14:useLocalDpi xmlns="" xmlns:a14="http://schemas.microsoft.com/office/drawing/2010/main" val="0"/>
              </a:ext>
            </a:extLst>
          </a:blip>
          <a:srcRect l="7686" t="-594" b="-1"/>
          <a:stretch/>
        </p:blipFill>
        <p:spPr>
          <a:xfrm rot="780000">
            <a:off x="6608567" y="438397"/>
            <a:ext cx="4032000" cy="60435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 xmlns:p14="http://schemas.microsoft.com/office/powerpoint/2010/main" val="1773052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Рисунок 1" descr="ESP English for Specific Purposes - Career Paths: Management I"/>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957195" y="155448"/>
            <a:ext cx="4569661" cy="6496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51522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77918" y="1593661"/>
            <a:ext cx="8596668" cy="3880773"/>
          </a:xfrm>
          <a:scene3d>
            <a:camera prst="orthographicFront"/>
            <a:lightRig rig="threePt" dir="t"/>
          </a:scene3d>
          <a:sp3d>
            <a:bevelT prst="relaxedInset"/>
          </a:sp3d>
        </p:spPr>
        <p:txBody>
          <a:bodyPr>
            <a:prstTxWarp prst="textCanUp">
              <a:avLst/>
            </a:prstTxWarp>
            <a:normAutofit/>
          </a:bodyPr>
          <a:lstStyle/>
          <a:p>
            <a:pPr marL="0" indent="0" algn="ctr">
              <a:buNone/>
            </a:pP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We‘ll be very grateful if you choose our discipline</a:t>
            </a:r>
            <a:r>
              <a:rPr lang="uk-UA"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endParaRPr lang=""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 xmlns:p14="http://schemas.microsoft.com/office/powerpoint/2010/main" val="3269686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5350" y="609600"/>
            <a:ext cx="8468652" cy="167640"/>
          </a:xfrm>
        </p:spPr>
        <p:txBody>
          <a:bodyPr>
            <a:normAutofit fontScale="90000"/>
          </a:bodyPr>
          <a:lstStyle/>
          <a:p>
            <a:endParaRPr lang="" dirty="0"/>
          </a:p>
        </p:txBody>
      </p:sp>
      <p:sp>
        <p:nvSpPr>
          <p:cNvPr id="3" name="Объект 2"/>
          <p:cNvSpPr>
            <a:spLocks noGrp="1"/>
          </p:cNvSpPr>
          <p:nvPr>
            <p:ph idx="1"/>
          </p:nvPr>
        </p:nvSpPr>
        <p:spPr>
          <a:xfrm>
            <a:off x="805350" y="1237045"/>
            <a:ext cx="8596668" cy="3880773"/>
          </a:xfrm>
          <a:ln>
            <a:noFill/>
          </a:ln>
        </p:spPr>
        <p:txBody>
          <a:bodyPr>
            <a:prstTxWarp prst="textCanDown">
              <a:avLst/>
            </a:prstTxWarp>
            <a:normAutofit/>
          </a:bodyPr>
          <a:lstStyle/>
          <a:p>
            <a:pPr marL="0" indent="0" algn="ctr">
              <a:buNone/>
            </a:pPr>
            <a:r>
              <a:rPr lang="en-US" sz="66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Thanks a lot for </a:t>
            </a:r>
            <a:r>
              <a:rPr lang="en-US" sz="6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y</a:t>
            </a:r>
            <a:r>
              <a:rPr lang="en-US" sz="66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our attention</a:t>
            </a:r>
            <a:endParaRPr lang="" sz="6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 xmlns:p14="http://schemas.microsoft.com/office/powerpoint/2010/main" val="2980200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a:solidFill>
                  <a:schemeClr val="tx1"/>
                </a:solidFill>
              </a:rPr>
              <a:t>Англійська мова-це величезний ресурс, немає зараз ні науки, ні освіти без англійської</a:t>
            </a:r>
            <a:r>
              <a:rPr lang="ru-RU" dirty="0">
                <a:solidFill>
                  <a:schemeClr val="tx1"/>
                </a:solidFill>
              </a:rPr>
              <a:t/>
            </a:r>
            <a:br>
              <a:rPr lang="ru-RU" dirty="0">
                <a:solidFill>
                  <a:schemeClr val="tx1"/>
                </a:solidFill>
              </a:rPr>
            </a:br>
            <a:endParaRPr lang="ru-RU" dirty="0">
              <a:solidFill>
                <a:schemeClr val="tx1"/>
              </a:solidFill>
            </a:endParaRPr>
          </a:p>
        </p:txBody>
      </p:sp>
      <p:sp>
        <p:nvSpPr>
          <p:cNvPr id="3" name="Объект 2"/>
          <p:cNvSpPr>
            <a:spLocks noGrp="1"/>
          </p:cNvSpPr>
          <p:nvPr>
            <p:ph idx="1"/>
          </p:nvPr>
        </p:nvSpPr>
        <p:spPr/>
        <p:txBody>
          <a:bodyPr/>
          <a:lstStyle/>
          <a:p>
            <a:pPr marL="0" indent="0">
              <a:buNone/>
            </a:pPr>
            <a:r>
              <a:rPr lang="uk-UA" b="1" dirty="0"/>
              <a:t/>
            </a:r>
            <a:br>
              <a:rPr lang="uk-UA" b="1" dirty="0"/>
            </a:br>
            <a:endParaRPr lang="uk-UA" b="1" dirty="0" smtClean="0"/>
          </a:p>
          <a:p>
            <a:pPr marL="0" indent="0">
              <a:buNone/>
            </a:pPr>
            <a:r>
              <a:rPr lang="uk-UA" sz="4400" b="1" dirty="0"/>
              <a:t/>
            </a:r>
            <a:br>
              <a:rPr lang="uk-UA" sz="4400" b="1" dirty="0"/>
            </a:br>
            <a:endParaRPr lang="ru-RU" dirty="0"/>
          </a:p>
        </p:txBody>
      </p:sp>
      <p:pic>
        <p:nvPicPr>
          <p:cNvPr id="205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326182" y="2037567"/>
            <a:ext cx="5715000" cy="381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98501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8974" y="363255"/>
            <a:ext cx="9136215" cy="5137893"/>
          </a:xfrm>
        </p:spPr>
        <p:txBody>
          <a:bodyPr>
            <a:normAutofit fontScale="92500" lnSpcReduction="10000"/>
          </a:bodyPr>
          <a:lstStyle/>
          <a:p>
            <a:pPr marL="0" indent="0">
              <a:buNone/>
            </a:pPr>
            <a:r>
              <a:rPr lang="en-GB" sz="2800" b="1" dirty="0">
                <a:solidFill>
                  <a:srgbClr val="FF0000"/>
                </a:solidFill>
                <a:effectLst>
                  <a:outerShdw blurRad="38100" dist="38100" dir="2700000" algn="tl">
                    <a:srgbClr val="000000">
                      <a:alpha val="43137"/>
                    </a:srgbClr>
                  </a:outerShdw>
                </a:effectLst>
              </a:rPr>
              <a:t>ENGLISH in the </a:t>
            </a:r>
            <a:r>
              <a:rPr lang="en-GB" sz="2800" b="1" dirty="0" smtClean="0">
                <a:solidFill>
                  <a:srgbClr val="FF0000"/>
                </a:solidFill>
                <a:effectLst>
                  <a:outerShdw blurRad="38100" dist="38100" dir="2700000" algn="tl">
                    <a:srgbClr val="000000">
                      <a:alpha val="43137"/>
                    </a:srgbClr>
                  </a:outerShdw>
                </a:effectLst>
              </a:rPr>
              <a:t>sphere</a:t>
            </a:r>
            <a:r>
              <a:rPr lang="ru-RU" sz="2800" b="1" dirty="0" smtClean="0">
                <a:solidFill>
                  <a:srgbClr val="FF0000"/>
                </a:solidFill>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of professional </a:t>
            </a:r>
          </a:p>
          <a:p>
            <a:pPr marL="0" indent="0">
              <a:buNone/>
            </a:pPr>
            <a:r>
              <a:rPr lang="en-US" sz="2800" b="1" dirty="0" smtClean="0">
                <a:solidFill>
                  <a:srgbClr val="FF0000"/>
                </a:solidFill>
                <a:effectLst>
                  <a:outerShdw blurRad="38100" dist="38100" dir="2700000" algn="tl">
                    <a:srgbClr val="000000">
                      <a:alpha val="43137"/>
                    </a:srgbClr>
                  </a:outerShdw>
                </a:effectLst>
              </a:rPr>
              <a:t>activities</a:t>
            </a:r>
            <a:r>
              <a:rPr lang="en-GB" sz="2800" b="1" dirty="0">
                <a:solidFill>
                  <a:schemeClr val="tx1"/>
                </a:solidFill>
                <a:effectLst>
                  <a:outerShdw blurRad="38100" dist="38100" dir="2700000" algn="tl">
                    <a:srgbClr val="000000">
                      <a:alpha val="43137"/>
                    </a:srgbClr>
                  </a:outerShdw>
                </a:effectLst>
              </a:rPr>
              <a:t/>
            </a:r>
            <a:br>
              <a:rPr lang="en-GB" sz="2800" b="1" dirty="0">
                <a:solidFill>
                  <a:schemeClr val="tx1"/>
                </a:solidFill>
                <a:effectLst>
                  <a:outerShdw blurRad="38100" dist="38100" dir="2700000" algn="tl">
                    <a:srgbClr val="000000">
                      <a:alpha val="43137"/>
                    </a:srgbClr>
                  </a:outerShdw>
                </a:effectLst>
              </a:rPr>
            </a:br>
            <a:r>
              <a:rPr lang="en-GB" sz="2800" b="1" dirty="0">
                <a:solidFill>
                  <a:schemeClr val="tx1"/>
                </a:solidFill>
                <a:effectLst>
                  <a:outerShdw blurRad="38100" dist="38100" dir="2700000" algn="tl">
                    <a:srgbClr val="000000">
                      <a:alpha val="43137"/>
                    </a:srgbClr>
                  </a:outerShdw>
                </a:effectLst>
              </a:rPr>
              <a:t/>
            </a:r>
            <a:br>
              <a:rPr lang="en-GB" sz="2800" b="1" dirty="0">
                <a:solidFill>
                  <a:schemeClr val="tx1"/>
                </a:solidFill>
                <a:effectLst>
                  <a:outerShdw blurRad="38100" dist="38100" dir="2700000" algn="tl">
                    <a:srgbClr val="000000">
                      <a:alpha val="43137"/>
                    </a:srgbClr>
                  </a:outerShdw>
                </a:effectLst>
              </a:rPr>
            </a:br>
            <a:r>
              <a:rPr lang="uk-UA" sz="2400" b="1" dirty="0" smtClean="0">
                <a:solidFill>
                  <a:schemeClr val="tx1"/>
                </a:solidFill>
                <a:effectLst>
                  <a:outerShdw blurRad="38100" dist="38100" dir="2700000" algn="tl">
                    <a:srgbClr val="000000">
                      <a:alpha val="43137"/>
                    </a:srgbClr>
                  </a:outerShdw>
                </a:effectLst>
              </a:rPr>
              <a:t>ДИСЦИПЛІНА ВІЛЬНОГО </a:t>
            </a:r>
            <a:r>
              <a:rPr lang="uk-UA" sz="2400" b="1" dirty="0">
                <a:solidFill>
                  <a:schemeClr val="tx1"/>
                </a:solidFill>
                <a:effectLst>
                  <a:outerShdw blurRad="38100" dist="38100" dir="2700000" algn="tl">
                    <a:srgbClr val="000000">
                      <a:alpha val="43137"/>
                    </a:srgbClr>
                  </a:outerShdw>
                </a:effectLst>
              </a:rPr>
              <a:t>ВИБОРУ</a:t>
            </a:r>
            <a:r>
              <a:rPr lang="uk-UA" sz="2400" b="1" dirty="0">
                <a:solidFill>
                  <a:schemeClr val="tx1"/>
                </a:solidFill>
              </a:rPr>
              <a:t>, </a:t>
            </a:r>
            <a:r>
              <a:rPr lang="ru-RU" sz="2400" dirty="0">
                <a:solidFill>
                  <a:schemeClr val="tx1"/>
                </a:solidFill>
              </a:rPr>
              <a:t/>
            </a:r>
            <a:br>
              <a:rPr lang="ru-RU" sz="2400" dirty="0">
                <a:solidFill>
                  <a:schemeClr val="tx1"/>
                </a:solidFill>
              </a:rPr>
            </a:br>
            <a:r>
              <a:rPr lang="ru-RU" sz="2400" dirty="0" err="1">
                <a:solidFill>
                  <a:schemeClr val="tx1"/>
                </a:solidFill>
              </a:rPr>
              <a:t>розроблена</a:t>
            </a:r>
            <a:r>
              <a:rPr lang="ru-RU" sz="2400" dirty="0">
                <a:solidFill>
                  <a:schemeClr val="tx1"/>
                </a:solidFill>
              </a:rPr>
              <a:t> для </a:t>
            </a:r>
            <a:r>
              <a:rPr lang="ru-RU" sz="2400" dirty="0" err="1">
                <a:solidFill>
                  <a:schemeClr val="tx1"/>
                </a:solidFill>
              </a:rPr>
              <a:t>здобувачів</a:t>
            </a:r>
            <a:r>
              <a:rPr lang="ru-RU" sz="2400" dirty="0">
                <a:solidFill>
                  <a:schemeClr val="tx1"/>
                </a:solidFill>
              </a:rPr>
              <a:t> </a:t>
            </a:r>
            <a:r>
              <a:rPr lang="ru-RU" sz="2400" dirty="0" err="1">
                <a:solidFill>
                  <a:schemeClr val="tx1"/>
                </a:solidFill>
              </a:rPr>
              <a:t>вищої</a:t>
            </a:r>
            <a:r>
              <a:rPr lang="ru-RU" sz="2400" dirty="0">
                <a:solidFill>
                  <a:schemeClr val="tx1"/>
                </a:solidFill>
              </a:rPr>
              <a:t> </a:t>
            </a:r>
            <a:r>
              <a:rPr lang="ru-RU" sz="2400" dirty="0" err="1">
                <a:solidFill>
                  <a:schemeClr val="tx1"/>
                </a:solidFill>
              </a:rPr>
              <a:t>освіти</a:t>
            </a:r>
            <a:r>
              <a:rPr lang="ru-RU" sz="2400" dirty="0">
                <a:solidFill>
                  <a:schemeClr val="tx1"/>
                </a:solidFill>
              </a:rPr>
              <a:t> </a:t>
            </a:r>
            <a:br>
              <a:rPr lang="ru-RU" sz="2400" dirty="0">
                <a:solidFill>
                  <a:schemeClr val="tx1"/>
                </a:solidFill>
              </a:rPr>
            </a:br>
            <a:r>
              <a:rPr lang="ru-RU" sz="2400" dirty="0" err="1">
                <a:solidFill>
                  <a:schemeClr val="tx1"/>
                </a:solidFill>
              </a:rPr>
              <a:t>денної</a:t>
            </a:r>
            <a:r>
              <a:rPr lang="ru-RU" sz="2400" dirty="0">
                <a:solidFill>
                  <a:schemeClr val="tx1"/>
                </a:solidFill>
              </a:rPr>
              <a:t> і </a:t>
            </a:r>
            <a:r>
              <a:rPr lang="ru-RU" sz="2400" dirty="0" err="1">
                <a:solidFill>
                  <a:schemeClr val="tx1"/>
                </a:solidFill>
              </a:rPr>
              <a:t>заочної</a:t>
            </a:r>
            <a:r>
              <a:rPr lang="ru-RU" sz="2400" dirty="0">
                <a:solidFill>
                  <a:schemeClr val="tx1"/>
                </a:solidFill>
              </a:rPr>
              <a:t> форм </a:t>
            </a:r>
            <a:r>
              <a:rPr lang="ru-RU" sz="2400" dirty="0" err="1" smtClean="0">
                <a:solidFill>
                  <a:schemeClr val="tx1"/>
                </a:solidFill>
              </a:rPr>
              <a:t>навчання</a:t>
            </a:r>
            <a:r>
              <a:rPr lang="uk-UA" sz="2400" b="1" dirty="0" smtClean="0">
                <a:solidFill>
                  <a:schemeClr val="tx1"/>
                </a:solidFill>
              </a:rPr>
              <a:t> 3 року </a:t>
            </a:r>
          </a:p>
          <a:p>
            <a:pPr marL="0" indent="0">
              <a:buNone/>
            </a:pPr>
            <a:r>
              <a:rPr lang="uk-UA" sz="2400" b="1" dirty="0" smtClean="0">
                <a:solidFill>
                  <a:schemeClr val="tx1"/>
                </a:solidFill>
              </a:rPr>
              <a:t>навчання</a:t>
            </a:r>
            <a:r>
              <a:rPr lang="ru-RU" sz="2400" dirty="0">
                <a:solidFill>
                  <a:schemeClr val="tx1"/>
                </a:solidFill>
              </a:rPr>
              <a:t/>
            </a:r>
            <a:br>
              <a:rPr lang="ru-RU" sz="2400" dirty="0">
                <a:solidFill>
                  <a:schemeClr val="tx1"/>
                </a:solidFill>
              </a:rPr>
            </a:br>
            <a:r>
              <a:rPr lang="ru-RU" sz="2400" dirty="0"/>
              <a:t/>
            </a:r>
            <a:br>
              <a:rPr lang="ru-RU" sz="2400" dirty="0"/>
            </a:br>
            <a:r>
              <a:rPr lang="uk-UA" sz="2400" dirty="0"/>
              <a:t>Коди вибіркових компонентів згідно з ОПП:</a:t>
            </a:r>
          </a:p>
          <a:p>
            <a:r>
              <a:rPr lang="uk-UA" sz="2400" b="1" dirty="0"/>
              <a:t>ВК.ФСР </a:t>
            </a:r>
            <a:r>
              <a:rPr lang="uk-UA" sz="2400" b="1" dirty="0" smtClean="0"/>
              <a:t>22</a:t>
            </a:r>
          </a:p>
          <a:p>
            <a:r>
              <a:rPr lang="uk-UA" sz="2400" b="1" dirty="0" err="1"/>
              <a:t>ВК.ФР</a:t>
            </a:r>
            <a:r>
              <a:rPr lang="uk-UA" sz="2400" b="1" dirty="0"/>
              <a:t> </a:t>
            </a:r>
            <a:r>
              <a:rPr lang="uk-UA" sz="2400" b="1" dirty="0" smtClean="0"/>
              <a:t>22</a:t>
            </a:r>
          </a:p>
          <a:p>
            <a:r>
              <a:rPr lang="uk-UA" sz="2400" b="1" dirty="0" err="1"/>
              <a:t>ВК.СО</a:t>
            </a:r>
            <a:r>
              <a:rPr lang="uk-UA" sz="2400" b="1" dirty="0"/>
              <a:t> </a:t>
            </a:r>
            <a:r>
              <a:rPr lang="uk-UA" sz="2400" b="1" dirty="0" smtClean="0"/>
              <a:t>27</a:t>
            </a:r>
          </a:p>
          <a:p>
            <a:r>
              <a:rPr lang="uk-UA" sz="2400" dirty="0" err="1"/>
              <a:t>ВК.ФСР</a:t>
            </a:r>
            <a:r>
              <a:rPr lang="uk-UA" sz="2400" dirty="0"/>
              <a:t> 22</a:t>
            </a:r>
            <a:endParaRPr lang="en-GB" sz="2400" dirty="0"/>
          </a:p>
          <a:p>
            <a:endParaRPr lang="uk-UA" sz="2400" b="1" dirty="0"/>
          </a:p>
        </p:txBody>
      </p:sp>
      <p:pic>
        <p:nvPicPr>
          <p:cNvPr id="307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45996" y="0"/>
            <a:ext cx="5715000" cy="4286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29671" y="3235435"/>
            <a:ext cx="2857500" cy="3343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01397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63255" y="187891"/>
            <a:ext cx="10656517" cy="6495600"/>
          </a:xfrm>
        </p:spPr>
        <p:txBody>
          <a:bodyPr>
            <a:normAutofit fontScale="92500" lnSpcReduction="20000"/>
          </a:bodyPr>
          <a:lstStyle/>
          <a:p>
            <a:pPr lvl="0"/>
            <a:r>
              <a:rPr lang="ru-RU" sz="2800" dirty="0"/>
              <a:t>У </a:t>
            </a:r>
            <a:r>
              <a:rPr lang="ru-RU" sz="2800" dirty="0" smtClean="0"/>
              <a:t>2021 </a:t>
            </a:r>
            <a:r>
              <a:rPr lang="ru-RU" sz="2800" dirty="0" err="1"/>
              <a:t>році</a:t>
            </a:r>
            <a:r>
              <a:rPr lang="ru-RU" sz="2800" dirty="0"/>
              <a:t> для </a:t>
            </a:r>
            <a:r>
              <a:rPr lang="ru-RU" sz="2800" dirty="0" err="1"/>
              <a:t>вступу</a:t>
            </a:r>
            <a:r>
              <a:rPr lang="ru-RU" sz="2800" dirty="0"/>
              <a:t> в </a:t>
            </a:r>
            <a:r>
              <a:rPr lang="ru-RU" sz="2800" dirty="0" err="1"/>
              <a:t>магістратуру</a:t>
            </a:r>
            <a:r>
              <a:rPr lang="ru-RU" sz="2800" dirty="0"/>
              <a:t> </a:t>
            </a:r>
            <a:r>
              <a:rPr lang="ru-RU" sz="2800" dirty="0" err="1"/>
              <a:t>потрібно</a:t>
            </a:r>
            <a:r>
              <a:rPr lang="ru-RU" sz="2800" dirty="0"/>
              <a:t> </a:t>
            </a:r>
            <a:r>
              <a:rPr lang="ru-RU" sz="2800" dirty="0" err="1"/>
              <a:t>скласти</a:t>
            </a:r>
            <a:r>
              <a:rPr lang="ru-RU" sz="2800" dirty="0"/>
              <a:t> </a:t>
            </a:r>
            <a:r>
              <a:rPr lang="ru-RU" sz="2800" b="1" dirty="0"/>
              <a:t>ЄВІ</a:t>
            </a:r>
            <a:r>
              <a:rPr lang="ru-RU" sz="2800" dirty="0"/>
              <a:t>. </a:t>
            </a:r>
            <a:r>
              <a:rPr lang="ru-RU" sz="2800" dirty="0" err="1"/>
              <a:t>Інакше</a:t>
            </a:r>
            <a:r>
              <a:rPr lang="ru-RU" sz="2800" dirty="0"/>
              <a:t> </a:t>
            </a:r>
            <a:r>
              <a:rPr lang="ru-RU" sz="2800" dirty="0" err="1"/>
              <a:t>кажучи</a:t>
            </a:r>
            <a:r>
              <a:rPr lang="ru-RU" sz="2800" dirty="0"/>
              <a:t>, </a:t>
            </a:r>
            <a:r>
              <a:rPr lang="ru-RU" sz="2800" dirty="0" err="1"/>
              <a:t>якщо</a:t>
            </a:r>
            <a:r>
              <a:rPr lang="ru-RU" sz="2800" dirty="0"/>
              <a:t> </a:t>
            </a:r>
            <a:r>
              <a:rPr lang="ru-RU" sz="2800" dirty="0" err="1"/>
              <a:t>ви</a:t>
            </a:r>
            <a:r>
              <a:rPr lang="ru-RU" sz="2800" dirty="0"/>
              <a:t> </a:t>
            </a:r>
            <a:r>
              <a:rPr lang="ru-RU" sz="2800" dirty="0" err="1"/>
              <a:t>успішно</a:t>
            </a:r>
            <a:r>
              <a:rPr lang="ru-RU" sz="2800" dirty="0"/>
              <a:t> </a:t>
            </a:r>
            <a:r>
              <a:rPr lang="ru-RU" sz="2800" dirty="0" err="1"/>
              <a:t>отримали</a:t>
            </a:r>
            <a:r>
              <a:rPr lang="ru-RU" sz="2800" dirty="0"/>
              <a:t> диплом бакалавра і </a:t>
            </a:r>
            <a:r>
              <a:rPr lang="ru-RU" sz="2800" dirty="0" err="1"/>
              <a:t>хочете</a:t>
            </a:r>
            <a:r>
              <a:rPr lang="ru-RU" sz="2800" dirty="0"/>
              <a:t> </a:t>
            </a:r>
            <a:r>
              <a:rPr lang="ru-RU" sz="2800" dirty="0" err="1"/>
              <a:t>продовжити</a:t>
            </a:r>
            <a:r>
              <a:rPr lang="ru-RU" sz="2800" dirty="0"/>
              <a:t> </a:t>
            </a:r>
            <a:r>
              <a:rPr lang="ru-RU" sz="2800" dirty="0" err="1"/>
              <a:t>навчання</a:t>
            </a:r>
            <a:r>
              <a:rPr lang="ru-RU" sz="2800" dirty="0"/>
              <a:t> для </a:t>
            </a:r>
            <a:r>
              <a:rPr lang="ru-RU" sz="2800" dirty="0" err="1"/>
              <a:t>отримання</a:t>
            </a:r>
            <a:r>
              <a:rPr lang="ru-RU" sz="2800" dirty="0"/>
              <a:t> </a:t>
            </a:r>
            <a:r>
              <a:rPr lang="ru-RU" sz="2800" dirty="0" err="1"/>
              <a:t>ступеня</a:t>
            </a:r>
            <a:r>
              <a:rPr lang="ru-RU" sz="2800" dirty="0"/>
              <a:t> </a:t>
            </a:r>
            <a:r>
              <a:rPr lang="ru-RU" sz="2800" dirty="0" err="1"/>
              <a:t>магістра</a:t>
            </a:r>
            <a:r>
              <a:rPr lang="ru-RU" sz="2800" dirty="0"/>
              <a:t>, без </a:t>
            </a:r>
            <a:r>
              <a:rPr lang="ru-RU" sz="2800" dirty="0" err="1"/>
              <a:t>складання</a:t>
            </a:r>
            <a:r>
              <a:rPr lang="ru-RU" sz="2800" dirty="0"/>
              <a:t> ЄВІ вам не </a:t>
            </a:r>
            <a:r>
              <a:rPr lang="ru-RU" sz="2800" dirty="0" err="1"/>
              <a:t>обійтися</a:t>
            </a:r>
            <a:r>
              <a:rPr lang="ru-RU" sz="2800" dirty="0" smtClean="0"/>
              <a:t>.</a:t>
            </a:r>
            <a:endParaRPr lang="en-US" sz="2800" dirty="0" smtClean="0"/>
          </a:p>
          <a:p>
            <a:pPr lvl="0"/>
            <a:r>
              <a:rPr lang="ru-RU" sz="2800" dirty="0" smtClean="0"/>
              <a:t> </a:t>
            </a:r>
            <a:r>
              <a:rPr lang="ru-RU" sz="2800" dirty="0">
                <a:solidFill>
                  <a:srgbClr val="FF0000"/>
                </a:solidFill>
              </a:rPr>
              <a:t>Мета </a:t>
            </a:r>
            <a:r>
              <a:rPr lang="ru-RU" sz="2800" dirty="0" err="1">
                <a:solidFill>
                  <a:srgbClr val="FF0000"/>
                </a:solidFill>
              </a:rPr>
              <a:t>нашого</a:t>
            </a:r>
            <a:r>
              <a:rPr lang="ru-RU" sz="2800" dirty="0">
                <a:solidFill>
                  <a:srgbClr val="FF0000"/>
                </a:solidFill>
              </a:rPr>
              <a:t> </a:t>
            </a:r>
            <a:r>
              <a:rPr lang="ru-RU" sz="2800" dirty="0" err="1">
                <a:solidFill>
                  <a:srgbClr val="FF0000"/>
                </a:solidFill>
              </a:rPr>
              <a:t>навчального</a:t>
            </a:r>
            <a:r>
              <a:rPr lang="ru-RU" sz="2800" dirty="0">
                <a:solidFill>
                  <a:srgbClr val="FF0000"/>
                </a:solidFill>
              </a:rPr>
              <a:t> курса- </a:t>
            </a:r>
            <a:r>
              <a:rPr lang="ru-RU" sz="2800" dirty="0" err="1">
                <a:solidFill>
                  <a:srgbClr val="FF0000"/>
                </a:solidFill>
              </a:rPr>
              <a:t>підготувати</a:t>
            </a:r>
            <a:r>
              <a:rPr lang="ru-RU" sz="2800" dirty="0">
                <a:solidFill>
                  <a:srgbClr val="FF0000"/>
                </a:solidFill>
              </a:rPr>
              <a:t> вас до </a:t>
            </a:r>
            <a:r>
              <a:rPr lang="ru-RU" sz="2800" dirty="0" err="1">
                <a:solidFill>
                  <a:srgbClr val="FF0000"/>
                </a:solidFill>
              </a:rPr>
              <a:t>чергового</a:t>
            </a:r>
            <a:r>
              <a:rPr lang="ru-RU" sz="2800" dirty="0">
                <a:solidFill>
                  <a:srgbClr val="FF0000"/>
                </a:solidFill>
              </a:rPr>
              <a:t> </a:t>
            </a:r>
            <a:r>
              <a:rPr lang="ru-RU" sz="2800" dirty="0" err="1">
                <a:solidFill>
                  <a:srgbClr val="FF0000"/>
                </a:solidFill>
              </a:rPr>
              <a:t>життєво</a:t>
            </a:r>
            <a:r>
              <a:rPr lang="ru-RU" sz="2800" dirty="0">
                <a:solidFill>
                  <a:srgbClr val="FF0000"/>
                </a:solidFill>
              </a:rPr>
              <a:t> </a:t>
            </a:r>
            <a:r>
              <a:rPr lang="ru-RU" sz="2800" dirty="0" err="1">
                <a:solidFill>
                  <a:srgbClr val="FF0000"/>
                </a:solidFill>
              </a:rPr>
              <a:t>важливого</a:t>
            </a:r>
            <a:r>
              <a:rPr lang="ru-RU" sz="2800" dirty="0">
                <a:solidFill>
                  <a:srgbClr val="FF0000"/>
                </a:solidFill>
              </a:rPr>
              <a:t> </a:t>
            </a:r>
            <a:r>
              <a:rPr lang="ru-RU" sz="2800" dirty="0" err="1">
                <a:solidFill>
                  <a:srgbClr val="FF0000"/>
                </a:solidFill>
              </a:rPr>
              <a:t>кроку</a:t>
            </a:r>
            <a:r>
              <a:rPr lang="ru-RU" sz="2800" dirty="0">
                <a:solidFill>
                  <a:srgbClr val="FF0000"/>
                </a:solidFill>
              </a:rPr>
              <a:t>, до </a:t>
            </a:r>
            <a:r>
              <a:rPr lang="ru-RU" sz="2800" dirty="0" err="1">
                <a:solidFill>
                  <a:srgbClr val="FF0000"/>
                </a:solidFill>
              </a:rPr>
              <a:t>вступу</a:t>
            </a:r>
            <a:r>
              <a:rPr lang="ru-RU" sz="2800" dirty="0">
                <a:solidFill>
                  <a:srgbClr val="FF0000"/>
                </a:solidFill>
              </a:rPr>
              <a:t> в </a:t>
            </a:r>
            <a:r>
              <a:rPr lang="ru-RU" sz="2800" dirty="0" err="1">
                <a:solidFill>
                  <a:srgbClr val="FF0000"/>
                </a:solidFill>
              </a:rPr>
              <a:t>магістратур</a:t>
            </a:r>
            <a:r>
              <a:rPr lang="ru-RU" sz="2800" dirty="0">
                <a:solidFill>
                  <a:srgbClr val="FF0000"/>
                </a:solidFill>
              </a:rPr>
              <a:t>.  Для </a:t>
            </a:r>
            <a:r>
              <a:rPr lang="ru-RU" sz="2800" dirty="0" err="1">
                <a:solidFill>
                  <a:srgbClr val="FF0000"/>
                </a:solidFill>
              </a:rPr>
              <a:t>цього</a:t>
            </a:r>
            <a:r>
              <a:rPr lang="ru-RU" sz="2800" dirty="0">
                <a:solidFill>
                  <a:srgbClr val="FF0000"/>
                </a:solidFill>
              </a:rPr>
              <a:t> треба </a:t>
            </a:r>
            <a:r>
              <a:rPr lang="ru-RU" sz="2800" dirty="0" err="1">
                <a:solidFill>
                  <a:srgbClr val="FF0000"/>
                </a:solidFill>
              </a:rPr>
              <a:t>мати</a:t>
            </a:r>
            <a:r>
              <a:rPr lang="ru-RU" sz="2800" dirty="0">
                <a:solidFill>
                  <a:srgbClr val="FF0000"/>
                </a:solidFill>
              </a:rPr>
              <a:t> </a:t>
            </a:r>
            <a:r>
              <a:rPr lang="ru-RU" sz="2800" dirty="0" err="1">
                <a:solidFill>
                  <a:srgbClr val="FF0000"/>
                </a:solidFill>
              </a:rPr>
              <a:t>необхідні</a:t>
            </a:r>
            <a:r>
              <a:rPr lang="ru-RU" sz="2800" dirty="0">
                <a:solidFill>
                  <a:srgbClr val="FF0000"/>
                </a:solidFill>
              </a:rPr>
              <a:t> </a:t>
            </a:r>
            <a:r>
              <a:rPr lang="ru-RU" sz="2800" dirty="0" err="1">
                <a:solidFill>
                  <a:srgbClr val="FF0000"/>
                </a:solidFill>
              </a:rPr>
              <a:t>навички</a:t>
            </a:r>
            <a:r>
              <a:rPr lang="ru-RU" sz="2800" dirty="0">
                <a:solidFill>
                  <a:srgbClr val="FF0000"/>
                </a:solidFill>
              </a:rPr>
              <a:t> і </a:t>
            </a:r>
            <a:r>
              <a:rPr lang="ru-RU" sz="2800" dirty="0" err="1">
                <a:solidFill>
                  <a:srgbClr val="FF0000"/>
                </a:solidFill>
              </a:rPr>
              <a:t>вміннями</a:t>
            </a:r>
            <a:r>
              <a:rPr lang="ru-RU" sz="2800" dirty="0">
                <a:solidFill>
                  <a:srgbClr val="FF0000"/>
                </a:solidFill>
              </a:rPr>
              <a:t> для </a:t>
            </a:r>
            <a:r>
              <a:rPr lang="ru-RU" sz="2800" dirty="0" err="1">
                <a:solidFill>
                  <a:srgbClr val="FF0000"/>
                </a:solidFill>
              </a:rPr>
              <a:t>здачі</a:t>
            </a:r>
            <a:r>
              <a:rPr lang="ru-RU" sz="2800" dirty="0">
                <a:solidFill>
                  <a:srgbClr val="FF0000"/>
                </a:solidFill>
              </a:rPr>
              <a:t> </a:t>
            </a:r>
            <a:r>
              <a:rPr lang="ru-RU" sz="2800" dirty="0" err="1">
                <a:solidFill>
                  <a:srgbClr val="FF0000"/>
                </a:solidFill>
              </a:rPr>
              <a:t>Єдиного</a:t>
            </a:r>
            <a:r>
              <a:rPr lang="ru-RU" sz="2800" dirty="0">
                <a:solidFill>
                  <a:srgbClr val="FF0000"/>
                </a:solidFill>
              </a:rPr>
              <a:t> </a:t>
            </a:r>
            <a:r>
              <a:rPr lang="ru-RU" sz="2800" dirty="0" err="1">
                <a:solidFill>
                  <a:srgbClr val="FF0000"/>
                </a:solidFill>
              </a:rPr>
              <a:t>вступного</a:t>
            </a:r>
            <a:r>
              <a:rPr lang="ru-RU" sz="2800" dirty="0">
                <a:solidFill>
                  <a:srgbClr val="FF0000"/>
                </a:solidFill>
              </a:rPr>
              <a:t> </a:t>
            </a:r>
            <a:r>
              <a:rPr lang="ru-RU" sz="2800" dirty="0" err="1">
                <a:solidFill>
                  <a:srgbClr val="FF0000"/>
                </a:solidFill>
              </a:rPr>
              <a:t>іспиту</a:t>
            </a:r>
            <a:r>
              <a:rPr lang="ru-RU" sz="2800" dirty="0">
                <a:solidFill>
                  <a:srgbClr val="FF0000"/>
                </a:solidFill>
              </a:rPr>
              <a:t> з </a:t>
            </a:r>
            <a:r>
              <a:rPr lang="ru-RU" sz="2800" dirty="0" err="1">
                <a:solidFill>
                  <a:srgbClr val="FF0000"/>
                </a:solidFill>
              </a:rPr>
              <a:t>іноземної</a:t>
            </a:r>
            <a:r>
              <a:rPr lang="ru-RU" sz="2800" dirty="0">
                <a:solidFill>
                  <a:srgbClr val="FF0000"/>
                </a:solidFill>
              </a:rPr>
              <a:t> </a:t>
            </a:r>
            <a:r>
              <a:rPr lang="ru-RU" sz="2800" dirty="0" err="1">
                <a:solidFill>
                  <a:srgbClr val="FF0000"/>
                </a:solidFill>
              </a:rPr>
              <a:t>мови</a:t>
            </a:r>
            <a:r>
              <a:rPr lang="ru-RU" sz="2800" dirty="0">
                <a:solidFill>
                  <a:srgbClr val="FF0000"/>
                </a:solidFill>
              </a:rPr>
              <a:t>.</a:t>
            </a:r>
            <a:endParaRPr lang="ru-RU" sz="2800" dirty="0" smtClean="0">
              <a:solidFill>
                <a:srgbClr val="FF0000"/>
              </a:solidFill>
            </a:endParaRPr>
          </a:p>
          <a:p>
            <a:pPr fontAlgn="base"/>
            <a:r>
              <a:rPr lang="uk-UA" sz="2800" b="1" cap="all" dirty="0"/>
              <a:t>ЯКА МЕТА ЕВІ?</a:t>
            </a:r>
          </a:p>
          <a:p>
            <a:pPr fontAlgn="base"/>
            <a:r>
              <a:rPr lang="uk-UA" sz="2800" dirty="0"/>
              <a:t>Мета єдиного вступного іспиту– визначити результати кандидатів з іноземної мові за шкалою від 100 до 200 балів відповідно кількості балів, які вони наберуть за виконання </a:t>
            </a:r>
            <a:r>
              <a:rPr lang="uk-UA" sz="2800" dirty="0" smtClean="0"/>
              <a:t>завдань </a:t>
            </a:r>
            <a:endParaRPr lang="en-US" sz="2800" dirty="0" smtClean="0"/>
          </a:p>
          <a:p>
            <a:pPr marL="0" indent="0" fontAlgn="base">
              <a:buNone/>
            </a:pPr>
            <a:r>
              <a:rPr lang="en-US" sz="2800" dirty="0" smtClean="0"/>
              <a:t>   </a:t>
            </a:r>
            <a:r>
              <a:rPr lang="uk-UA" sz="2800" dirty="0" smtClean="0"/>
              <a:t>тесту </a:t>
            </a:r>
            <a:r>
              <a:rPr lang="uk-UA" sz="2800" dirty="0"/>
              <a:t>з іноземної мови</a:t>
            </a:r>
            <a:r>
              <a:rPr lang="uk-UA" sz="2800" dirty="0" smtClean="0"/>
              <a:t>.</a:t>
            </a:r>
          </a:p>
          <a:p>
            <a:pPr fontAlgn="base"/>
            <a:r>
              <a:rPr lang="ru-RU" sz="2800" b="1" cap="all" dirty="0"/>
              <a:t>ХТО МАЄ СКЛАДАТИ ЄВІ?</a:t>
            </a:r>
          </a:p>
          <a:p>
            <a:pPr fontAlgn="base"/>
            <a:r>
              <a:rPr lang="ru-RU" sz="2800" dirty="0" err="1"/>
              <a:t>Ті</a:t>
            </a:r>
            <a:r>
              <a:rPr lang="ru-RU" sz="2800" dirty="0"/>
              <a:t>, </a:t>
            </a:r>
            <a:r>
              <a:rPr lang="ru-RU" sz="2800" dirty="0" err="1"/>
              <a:t>хто</a:t>
            </a:r>
            <a:r>
              <a:rPr lang="ru-RU" sz="2800" dirty="0"/>
              <a:t> </a:t>
            </a:r>
            <a:r>
              <a:rPr lang="ru-RU" sz="2800" dirty="0" err="1"/>
              <a:t>має</a:t>
            </a:r>
            <a:r>
              <a:rPr lang="ru-RU" sz="2800" dirty="0"/>
              <a:t> диплом бакалавра і </a:t>
            </a:r>
            <a:r>
              <a:rPr lang="ru-RU" sz="2800" dirty="0" err="1"/>
              <a:t>хоче</a:t>
            </a:r>
            <a:r>
              <a:rPr lang="ru-RU" sz="2800" dirty="0"/>
              <a:t> </a:t>
            </a:r>
            <a:r>
              <a:rPr lang="ru-RU" sz="2800" dirty="0" err="1"/>
              <a:t>продовжувати</a:t>
            </a:r>
            <a:r>
              <a:rPr lang="ru-RU" sz="2800" dirty="0"/>
              <a:t> </a:t>
            </a:r>
            <a:r>
              <a:rPr lang="ru-RU" sz="2800" dirty="0" err="1" smtClean="0"/>
              <a:t>навчання</a:t>
            </a:r>
            <a:endParaRPr lang="en-US" sz="2800" dirty="0" smtClean="0"/>
          </a:p>
          <a:p>
            <a:pPr marL="0" indent="0" fontAlgn="base">
              <a:buNone/>
            </a:pPr>
            <a:r>
              <a:rPr lang="en-US" sz="2800" dirty="0" smtClean="0"/>
              <a:t>  </a:t>
            </a:r>
            <a:r>
              <a:rPr lang="ru-RU" sz="2800" dirty="0" smtClean="0"/>
              <a:t> </a:t>
            </a:r>
            <a:r>
              <a:rPr lang="ru-RU" sz="2800" dirty="0"/>
              <a:t>для </a:t>
            </a:r>
            <a:r>
              <a:rPr lang="ru-RU" sz="2800" dirty="0" err="1"/>
              <a:t>отримання</a:t>
            </a:r>
            <a:r>
              <a:rPr lang="ru-RU" sz="2800" dirty="0"/>
              <a:t> </a:t>
            </a:r>
            <a:r>
              <a:rPr lang="ru-RU" sz="2800" dirty="0" err="1" smtClean="0"/>
              <a:t>ступеня</a:t>
            </a:r>
            <a:r>
              <a:rPr lang="ru-RU" sz="2800" dirty="0" smtClean="0"/>
              <a:t> </a:t>
            </a:r>
            <a:r>
              <a:rPr lang="uk-UA" sz="2800" dirty="0" smtClean="0"/>
              <a:t>магістра.</a:t>
            </a:r>
            <a:endParaRPr lang="en-US" sz="2800" b="1" dirty="0"/>
          </a:p>
          <a:p>
            <a:pPr lvl="0"/>
            <a:endParaRPr lang="en-US" sz="2800" b="1" dirty="0" smtClean="0"/>
          </a:p>
          <a:p>
            <a:pPr lvl="0"/>
            <a:endParaRPr lang="en-US" sz="2800" b="1" dirty="0"/>
          </a:p>
          <a:p>
            <a:pPr lvl="0"/>
            <a:endParaRPr lang="en-US" sz="2800" b="1" dirty="0" smtClean="0"/>
          </a:p>
          <a:p>
            <a:pPr lvl="0"/>
            <a:endParaRPr lang="en-US" sz="2800" b="1" dirty="0"/>
          </a:p>
          <a:p>
            <a:pPr lvl="0"/>
            <a:endParaRPr lang="ru-RU" sz="2800" dirty="0"/>
          </a:p>
          <a:p>
            <a:endParaRPr lang="ru-RU" dirty="0"/>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229850" y="4533900"/>
            <a:ext cx="1962150" cy="2324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55707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4534" y="453735"/>
            <a:ext cx="9609665" cy="1320800"/>
          </a:xfrm>
        </p:spPr>
        <p:txBody>
          <a:bodyPr>
            <a:normAutofit/>
          </a:bodyPr>
          <a:lstStyle/>
          <a:p>
            <a:pPr algn="ctr"/>
            <a:r>
              <a:rPr lang="en-US" sz="6000" b="1" dirty="0" smtClean="0">
                <a:solidFill>
                  <a:srgbClr val="FF0000"/>
                </a:solidFill>
              </a:rPr>
              <a:t>Abstract of the discipline</a:t>
            </a:r>
            <a:endParaRPr lang="ru-RU" sz="6000" b="1" dirty="0">
              <a:solidFill>
                <a:srgbClr val="FF0000"/>
              </a:solidFill>
            </a:endParaRPr>
          </a:p>
        </p:txBody>
      </p:sp>
      <p:sp>
        <p:nvSpPr>
          <p:cNvPr id="3" name="Объект 2"/>
          <p:cNvSpPr>
            <a:spLocks noGrp="1"/>
          </p:cNvSpPr>
          <p:nvPr>
            <p:ph idx="1"/>
          </p:nvPr>
        </p:nvSpPr>
        <p:spPr>
          <a:xfrm>
            <a:off x="415636" y="1909617"/>
            <a:ext cx="9736282" cy="4378817"/>
          </a:xfrm>
        </p:spPr>
        <p:txBody>
          <a:bodyPr>
            <a:normAutofit fontScale="92500" lnSpcReduction="10000"/>
          </a:bodyPr>
          <a:lstStyle/>
          <a:p>
            <a:r>
              <a:rPr lang="en-US" sz="2000" dirty="0"/>
              <a:t>In 2021, to enter the master's program you need to </a:t>
            </a:r>
            <a:r>
              <a:rPr lang="en-US" sz="2000" dirty="0" smtClean="0"/>
              <a:t>pass the </a:t>
            </a:r>
            <a:r>
              <a:rPr lang="en-US" sz="2000" dirty="0"/>
              <a:t>Unified Entrance </a:t>
            </a:r>
            <a:r>
              <a:rPr lang="en-US" sz="2000" dirty="0" smtClean="0"/>
              <a:t>Exam (UEE) .  </a:t>
            </a:r>
            <a:r>
              <a:rPr lang="en-US" sz="2000" dirty="0"/>
              <a:t>In other words, if you have successfully obtained a bachelor's degree and want to continue your studies to obtain a master's degree, you can not do </a:t>
            </a:r>
            <a:r>
              <a:rPr lang="en-US" sz="2000" dirty="0" smtClean="0"/>
              <a:t>without the </a:t>
            </a:r>
            <a:r>
              <a:rPr lang="en-US" sz="2000" dirty="0"/>
              <a:t>UEE</a:t>
            </a:r>
            <a:r>
              <a:rPr lang="en-US" sz="2000" dirty="0" smtClean="0"/>
              <a:t>. </a:t>
            </a:r>
          </a:p>
          <a:p>
            <a:r>
              <a:rPr lang="en-US" sz="2000" dirty="0" smtClean="0">
                <a:solidFill>
                  <a:srgbClr val="FF0000"/>
                </a:solidFill>
              </a:rPr>
              <a:t>The </a:t>
            </a:r>
            <a:r>
              <a:rPr lang="en-US" sz="2000" dirty="0">
                <a:solidFill>
                  <a:srgbClr val="FF0000"/>
                </a:solidFill>
              </a:rPr>
              <a:t>goal of our training course is to prepare you for the next vital step, for admission to the master's degree.  To do this, you need to have the necessary skills and abilities to pass the Unified </a:t>
            </a:r>
            <a:r>
              <a:rPr lang="en-US" sz="2000" dirty="0" smtClean="0">
                <a:solidFill>
                  <a:srgbClr val="FF0000"/>
                </a:solidFill>
              </a:rPr>
              <a:t>Entrance </a:t>
            </a:r>
            <a:r>
              <a:rPr lang="en-US" sz="2000" dirty="0">
                <a:solidFill>
                  <a:srgbClr val="FF0000"/>
                </a:solidFill>
              </a:rPr>
              <a:t>E</a:t>
            </a:r>
            <a:r>
              <a:rPr lang="en-US" sz="2000" dirty="0" smtClean="0">
                <a:solidFill>
                  <a:srgbClr val="FF0000"/>
                </a:solidFill>
              </a:rPr>
              <a:t>xam </a:t>
            </a:r>
            <a:r>
              <a:rPr lang="en-US" sz="2000" dirty="0">
                <a:solidFill>
                  <a:srgbClr val="FF0000"/>
                </a:solidFill>
              </a:rPr>
              <a:t>in a foreign language.</a:t>
            </a:r>
          </a:p>
          <a:p>
            <a:r>
              <a:rPr lang="en-US" sz="2000" dirty="0"/>
              <a:t>WHAT IS </a:t>
            </a:r>
            <a:r>
              <a:rPr lang="en-US" sz="2000" dirty="0" smtClean="0"/>
              <a:t>the </a:t>
            </a:r>
            <a:r>
              <a:rPr lang="en-US" sz="2000" dirty="0"/>
              <a:t>UEE </a:t>
            </a:r>
            <a:r>
              <a:rPr lang="en-US" sz="2000" dirty="0" smtClean="0"/>
              <a:t>'S </a:t>
            </a:r>
            <a:r>
              <a:rPr lang="en-US" sz="2000" dirty="0"/>
              <a:t>PURPOSE?</a:t>
            </a:r>
          </a:p>
          <a:p>
            <a:r>
              <a:rPr lang="en-US" sz="2000" dirty="0"/>
              <a:t>The purpose of the Unified Entrance Exam </a:t>
            </a:r>
            <a:r>
              <a:rPr lang="en-US" sz="2000" dirty="0" smtClean="0"/>
              <a:t>is </a:t>
            </a:r>
            <a:r>
              <a:rPr lang="en-US" sz="2000" dirty="0"/>
              <a:t>to determine the results of candidates in a foreign language on a scale from 100 to 200 points according to the number of points they will gain for completing the tasks of the test in a foreign language.</a:t>
            </a:r>
          </a:p>
          <a:p>
            <a:r>
              <a:rPr lang="en-US" sz="2000" dirty="0"/>
              <a:t>WHO SHOULD </a:t>
            </a:r>
            <a:r>
              <a:rPr lang="en-US" sz="2000" dirty="0" smtClean="0"/>
              <a:t>MAKE </a:t>
            </a:r>
            <a:r>
              <a:rPr lang="en-US" sz="2000" dirty="0"/>
              <a:t>the UEE </a:t>
            </a:r>
            <a:r>
              <a:rPr lang="en-US" sz="2000" dirty="0" smtClean="0"/>
              <a:t>?</a:t>
            </a:r>
            <a:endParaRPr lang="en-US" sz="2000" dirty="0"/>
          </a:p>
          <a:p>
            <a:r>
              <a:rPr lang="en-US" sz="2000" dirty="0"/>
              <a:t>Those who have a bachelor's degree and want to continue their studies to obtain a master's degree.</a:t>
            </a:r>
            <a:endParaRPr lang="ru-RU" sz="2000" dirty="0"/>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010775" y="4505913"/>
            <a:ext cx="2181225" cy="2105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40487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9161" y="0"/>
            <a:ext cx="8596668" cy="1091045"/>
          </a:xfrm>
        </p:spPr>
        <p:txBody>
          <a:bodyPr>
            <a:normAutofit fontScale="90000"/>
          </a:bodyPr>
          <a:lstStyle/>
          <a:p>
            <a:r>
              <a:rPr lang="uk-UA" sz="7200" b="1" dirty="0" smtClean="0">
                <a:solidFill>
                  <a:srgbClr val="FF0000"/>
                </a:solidFill>
              </a:rPr>
              <a:t>Компетентності</a:t>
            </a:r>
            <a:r>
              <a:rPr lang="en-US" sz="7200" b="1" dirty="0" smtClean="0">
                <a:solidFill>
                  <a:srgbClr val="FF0000"/>
                </a:solidFill>
              </a:rPr>
              <a:t/>
            </a:r>
            <a:br>
              <a:rPr lang="en-US" sz="7200" b="1" dirty="0" smtClean="0">
                <a:solidFill>
                  <a:srgbClr val="FF0000"/>
                </a:solidFill>
              </a:rPr>
            </a:br>
            <a:r>
              <a:rPr lang="en-US" sz="7200" b="1" dirty="0" smtClean="0">
                <a:solidFill>
                  <a:srgbClr val="FF0000"/>
                </a:solidFill>
              </a:rPr>
              <a:t/>
            </a:r>
            <a:br>
              <a:rPr lang="en-US" sz="7200" b="1" dirty="0" smtClean="0">
                <a:solidFill>
                  <a:srgbClr val="FF0000"/>
                </a:solidFill>
              </a:rPr>
            </a:br>
            <a:r>
              <a:rPr lang="uk-UA" sz="7200" b="1" dirty="0" smtClean="0">
                <a:solidFill>
                  <a:schemeClr val="tx1"/>
                </a:solidFill>
              </a:rPr>
              <a:t> </a:t>
            </a:r>
            <a:endParaRPr lang="ru-RU" sz="7200" dirty="0">
              <a:solidFill>
                <a:schemeClr val="tx1"/>
              </a:solidFill>
            </a:endParaRPr>
          </a:p>
        </p:txBody>
      </p:sp>
      <p:sp>
        <p:nvSpPr>
          <p:cNvPr id="3" name="Объект 2"/>
          <p:cNvSpPr>
            <a:spLocks noGrp="1"/>
          </p:cNvSpPr>
          <p:nvPr>
            <p:ph idx="1"/>
          </p:nvPr>
        </p:nvSpPr>
        <p:spPr>
          <a:xfrm>
            <a:off x="0" y="903155"/>
            <a:ext cx="11573548" cy="5412509"/>
          </a:xfrm>
        </p:spPr>
        <p:txBody>
          <a:bodyPr>
            <a:normAutofit/>
          </a:bodyPr>
          <a:lstStyle/>
          <a:p>
            <a:pPr fontAlgn="base"/>
            <a:r>
              <a:rPr lang="ru-RU" sz="2000" dirty="0"/>
              <a:t>Тест ЄВІ </a:t>
            </a:r>
            <a:r>
              <a:rPr lang="ru-RU" sz="2000" dirty="0" err="1"/>
              <a:t>складається</a:t>
            </a:r>
            <a:r>
              <a:rPr lang="ru-RU" sz="2000" dirty="0"/>
              <a:t> з </a:t>
            </a:r>
            <a:r>
              <a:rPr lang="ru-RU" sz="2000" dirty="0" err="1"/>
              <a:t>двох</a:t>
            </a:r>
            <a:r>
              <a:rPr lang="ru-RU" sz="2000" dirty="0"/>
              <a:t> </a:t>
            </a:r>
            <a:r>
              <a:rPr lang="ru-RU" sz="2000" dirty="0" err="1"/>
              <a:t>частин</a:t>
            </a:r>
            <a:r>
              <a:rPr lang="ru-RU" sz="2000" dirty="0"/>
              <a:t>: </a:t>
            </a:r>
            <a:r>
              <a:rPr lang="ru-RU" sz="2000" dirty="0" err="1"/>
              <a:t>читання</a:t>
            </a:r>
            <a:r>
              <a:rPr lang="ru-RU" sz="2000" dirty="0"/>
              <a:t> та </a:t>
            </a:r>
            <a:r>
              <a:rPr lang="ru-RU" sz="2000" dirty="0" err="1"/>
              <a:t>використання</a:t>
            </a:r>
            <a:r>
              <a:rPr lang="ru-RU" sz="2000" dirty="0"/>
              <a:t> </a:t>
            </a:r>
            <a:r>
              <a:rPr lang="ru-RU" sz="2000" dirty="0" err="1"/>
              <a:t>мови</a:t>
            </a:r>
            <a:r>
              <a:rPr lang="ru-RU" sz="2000" dirty="0" smtClean="0"/>
              <a:t>.</a:t>
            </a:r>
            <a:r>
              <a:rPr lang="ru-RU" sz="2000" dirty="0"/>
              <a:t> Для </a:t>
            </a:r>
            <a:r>
              <a:rPr lang="ru-RU" sz="2000" dirty="0" err="1"/>
              <a:t>створення</a:t>
            </a:r>
            <a:r>
              <a:rPr lang="ru-RU" sz="2000" dirty="0"/>
              <a:t> </a:t>
            </a:r>
            <a:r>
              <a:rPr lang="ru-RU" sz="2000" dirty="0" err="1"/>
              <a:t>тестових</a:t>
            </a:r>
            <a:r>
              <a:rPr lang="ru-RU" sz="2000" dirty="0"/>
              <a:t> </a:t>
            </a:r>
            <a:r>
              <a:rPr lang="ru-RU" sz="2000" dirty="0" err="1"/>
              <a:t>завдань</a:t>
            </a:r>
            <a:r>
              <a:rPr lang="ru-RU" sz="2000" dirty="0"/>
              <a:t> </a:t>
            </a:r>
            <a:r>
              <a:rPr lang="ru-RU" sz="2000" dirty="0" err="1"/>
              <a:t>використовують</a:t>
            </a:r>
            <a:r>
              <a:rPr lang="ru-RU" sz="2000" dirty="0"/>
              <a:t> </a:t>
            </a:r>
            <a:r>
              <a:rPr lang="ru-RU" sz="2000" dirty="0" err="1"/>
              <a:t>автентичні</a:t>
            </a:r>
            <a:r>
              <a:rPr lang="ru-RU" sz="2000" dirty="0"/>
              <a:t> </a:t>
            </a:r>
            <a:r>
              <a:rPr lang="ru-RU" sz="2000" dirty="0" err="1"/>
              <a:t>тексти</a:t>
            </a:r>
            <a:r>
              <a:rPr lang="ru-RU" sz="2000" dirty="0"/>
              <a:t> з </a:t>
            </a:r>
            <a:r>
              <a:rPr lang="ru-RU" sz="2000" dirty="0" err="1"/>
              <a:t>друкованих</a:t>
            </a:r>
            <a:r>
              <a:rPr lang="ru-RU" sz="2000" dirty="0"/>
              <a:t> </a:t>
            </a:r>
            <a:r>
              <a:rPr lang="ru-RU" sz="2000" dirty="0" err="1"/>
              <a:t>періодичних</a:t>
            </a:r>
            <a:r>
              <a:rPr lang="ru-RU" sz="2000" dirty="0"/>
              <a:t> </a:t>
            </a:r>
            <a:r>
              <a:rPr lang="ru-RU" sz="2000" dirty="0" err="1"/>
              <a:t>видань</a:t>
            </a:r>
            <a:r>
              <a:rPr lang="ru-RU" sz="2000" dirty="0"/>
              <a:t>, </a:t>
            </a:r>
            <a:r>
              <a:rPr lang="ru-RU" sz="2000" dirty="0" err="1"/>
              <a:t>інтернет-видань</a:t>
            </a:r>
            <a:r>
              <a:rPr lang="ru-RU" sz="2000" dirty="0"/>
              <a:t>, </a:t>
            </a:r>
            <a:r>
              <a:rPr lang="ru-RU" sz="2000" dirty="0" err="1"/>
              <a:t>інформаційно-довідкових</a:t>
            </a:r>
            <a:r>
              <a:rPr lang="ru-RU" sz="2000" dirty="0"/>
              <a:t> і </a:t>
            </a:r>
            <a:r>
              <a:rPr lang="ru-RU" sz="2000" dirty="0" err="1"/>
              <a:t>рекламних</a:t>
            </a:r>
            <a:r>
              <a:rPr lang="ru-RU" sz="2000" dirty="0"/>
              <a:t> </a:t>
            </a:r>
            <a:r>
              <a:rPr lang="ru-RU" sz="2000" dirty="0" err="1"/>
              <a:t>буклетів</a:t>
            </a:r>
            <a:r>
              <a:rPr lang="ru-RU" sz="2000" dirty="0"/>
              <a:t>, </a:t>
            </a:r>
            <a:r>
              <a:rPr lang="ru-RU" sz="2000" dirty="0" err="1"/>
              <a:t>художньої</a:t>
            </a:r>
            <a:r>
              <a:rPr lang="ru-RU" sz="2000" dirty="0"/>
              <a:t> </a:t>
            </a:r>
            <a:r>
              <a:rPr lang="ru-RU" sz="2000" dirty="0" err="1"/>
              <a:t>літератури</a:t>
            </a:r>
            <a:r>
              <a:rPr lang="ru-RU" sz="2000" dirty="0"/>
              <a:t>.</a:t>
            </a:r>
          </a:p>
          <a:p>
            <a:r>
              <a:rPr lang="ru-RU" sz="2000" dirty="0"/>
              <a:t/>
            </a:r>
            <a:br>
              <a:rPr lang="ru-RU" sz="2000" dirty="0"/>
            </a:br>
            <a:endParaRPr lang="en-US" sz="2000" dirty="0" smtClean="0"/>
          </a:p>
        </p:txBody>
      </p:sp>
      <p:graphicFrame>
        <p:nvGraphicFramePr>
          <p:cNvPr id="6" name="Таблица 5"/>
          <p:cNvGraphicFramePr>
            <a:graphicFrameLocks noGrp="1"/>
          </p:cNvGraphicFramePr>
          <p:nvPr>
            <p:extLst>
              <p:ext uri="{D42A27DB-BD31-4B8C-83A1-F6EECF244321}">
                <p14:modId xmlns="" xmlns:p14="http://schemas.microsoft.com/office/powerpoint/2010/main" val="142195113"/>
              </p:ext>
            </p:extLst>
          </p:nvPr>
        </p:nvGraphicFramePr>
        <p:xfrm>
          <a:off x="501040" y="2192055"/>
          <a:ext cx="7878872" cy="1507298"/>
        </p:xfrm>
        <a:graphic>
          <a:graphicData uri="http://schemas.openxmlformats.org/drawingml/2006/table">
            <a:tbl>
              <a:tblPr firstRow="1" firstCol="1" bandRow="1" bandCol="1">
                <a:tableStyleId>{5C22544A-7EE6-4342-B048-85BDC9FD1C3A}</a:tableStyleId>
              </a:tblPr>
              <a:tblGrid>
                <a:gridCol w="7878872">
                  <a:extLst>
                    <a:ext uri="{9D8B030D-6E8A-4147-A177-3AD203B41FA5}">
                      <a16:colId xmlns:a16="http://schemas.microsoft.com/office/drawing/2014/main" xmlns="" val="20000"/>
                    </a:ext>
                  </a:extLst>
                </a:gridCol>
              </a:tblGrid>
              <a:tr h="592898">
                <a:tc>
                  <a:txBody>
                    <a:bodyPr/>
                    <a:lstStyle/>
                    <a:p>
                      <a:pPr algn="ctr">
                        <a:spcAft>
                          <a:spcPts val="0"/>
                        </a:spcAft>
                      </a:pPr>
                      <a:r>
                        <a:rPr lang="uk-UA" sz="2000" spc="-40" dirty="0">
                          <a:effectLst/>
                        </a:rPr>
                        <a:t>Загальні компетентності</a:t>
                      </a:r>
                      <a:endParaRPr lang="uk-UA" sz="2000" dirty="0">
                        <a:effectLst/>
                        <a:latin typeface="Times New Roman"/>
                        <a:ea typeface="Calibri"/>
                      </a:endParaRPr>
                    </a:p>
                  </a:txBody>
                  <a:tcPr marL="68580" marR="68580" marT="0" marB="0"/>
                </a:tc>
                <a:extLst>
                  <a:ext uri="{0D108BD9-81ED-4DB2-BD59-A6C34878D82A}">
                    <a16:rowId xmlns:a16="http://schemas.microsoft.com/office/drawing/2014/main" xmlns="" val="10000"/>
                  </a:ext>
                </a:extLst>
              </a:tr>
              <a:tr h="0">
                <a:tc>
                  <a:txBody>
                    <a:bodyPr/>
                    <a:lstStyle/>
                    <a:p>
                      <a:pPr marL="21590" algn="just" fontAlgn="base">
                        <a:spcAft>
                          <a:spcPts val="0"/>
                        </a:spcAft>
                      </a:pPr>
                      <a:r>
                        <a:rPr lang="uk-UA" sz="2000" dirty="0">
                          <a:effectLst/>
                        </a:rPr>
                        <a:t>Здатність до пошуку, оброблення та аналізу інформації з різних джерел.</a:t>
                      </a:r>
                      <a:endParaRPr lang="uk-UA" sz="2000" dirty="0">
                        <a:effectLst/>
                        <a:latin typeface="Times New Roman"/>
                        <a:ea typeface="Times New Roman"/>
                      </a:endParaRPr>
                    </a:p>
                  </a:txBody>
                  <a:tcPr marL="68580" marR="68580" marT="0" marB="0"/>
                </a:tc>
                <a:extLst>
                  <a:ext uri="{0D108BD9-81ED-4DB2-BD59-A6C34878D82A}">
                    <a16:rowId xmlns:a16="http://schemas.microsoft.com/office/drawing/2014/main" xmlns="" val="10001"/>
                  </a:ext>
                </a:extLst>
              </a:tr>
              <a:tr h="0">
                <a:tc>
                  <a:txBody>
                    <a:bodyPr/>
                    <a:lstStyle/>
                    <a:p>
                      <a:pPr>
                        <a:spcAft>
                          <a:spcPts val="0"/>
                        </a:spcAft>
                      </a:pPr>
                      <a:endParaRPr lang="uk-UA" sz="2000" dirty="0">
                        <a:effectLst/>
                        <a:latin typeface="Times New Roman"/>
                        <a:ea typeface="Calibri"/>
                      </a:endParaRPr>
                    </a:p>
                  </a:txBody>
                  <a:tcPr marL="68580" marR="68580" marT="0" marB="0"/>
                </a:tc>
                <a:extLst>
                  <a:ext uri="{0D108BD9-81ED-4DB2-BD59-A6C34878D82A}">
                    <a16:rowId xmlns:a16="http://schemas.microsoft.com/office/drawing/2014/main" xmlns="" val="10002"/>
                  </a:ext>
                </a:extLst>
              </a:tr>
            </a:tbl>
          </a:graphicData>
        </a:graphic>
      </p:graphicFrame>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62217" y="3938391"/>
            <a:ext cx="2857500" cy="1905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35737" y="4512112"/>
            <a:ext cx="3159096" cy="205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98348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1552" y="582309"/>
            <a:ext cx="8596668" cy="3880773"/>
          </a:xfrm>
        </p:spPr>
        <p:txBody>
          <a:bodyPr>
            <a:noAutofit/>
          </a:bodyPr>
          <a:lstStyle/>
          <a:p>
            <a:pPr marL="0" indent="0" fontAlgn="base">
              <a:buNone/>
            </a:pPr>
            <a:r>
              <a:rPr lang="uk-UA" sz="2000" b="1" dirty="0">
                <a:solidFill>
                  <a:srgbClr val="92D050"/>
                </a:solidFill>
              </a:rPr>
              <a:t>Фахові компетентності</a:t>
            </a:r>
            <a:endParaRPr lang="uk-UA" sz="2000" dirty="0">
              <a:solidFill>
                <a:srgbClr val="92D050"/>
              </a:solidFill>
            </a:endParaRPr>
          </a:p>
          <a:p>
            <a:pPr fontAlgn="t"/>
            <a:r>
              <a:rPr lang="uk-UA" sz="2000" b="1" dirty="0"/>
              <a:t>Здатність читати та перекладати англомовні тексти загального профілю.</a:t>
            </a:r>
            <a:endParaRPr lang="uk-UA" sz="2000" dirty="0"/>
          </a:p>
          <a:p>
            <a:pPr fontAlgn="t"/>
            <a:r>
              <a:rPr lang="uk-UA" sz="2000" b="1" dirty="0"/>
              <a:t>Здатність розуміти значення незнайомих слів на основі словотворчих елементів і контексту.</a:t>
            </a:r>
            <a:endParaRPr lang="uk-UA" sz="2000" dirty="0"/>
          </a:p>
          <a:p>
            <a:pPr fontAlgn="base"/>
            <a:r>
              <a:rPr lang="uk-UA" sz="2000" b="1" dirty="0"/>
              <a:t>Здатність встановлювати значення інтернаціональних слів.</a:t>
            </a:r>
            <a:endParaRPr lang="uk-UA" sz="2000" dirty="0"/>
          </a:p>
          <a:p>
            <a:pPr fontAlgn="base"/>
            <a:r>
              <a:rPr lang="uk-UA" sz="2000" b="1" dirty="0"/>
              <a:t>Здатність віднаходити опановані граматичні конструкції та встановлювати їхні відповідники в рідній </a:t>
            </a:r>
            <a:r>
              <a:rPr lang="uk-UA" sz="2000" b="1" dirty="0" smtClean="0"/>
              <a:t>мові</a:t>
            </a:r>
            <a:r>
              <a:rPr lang="en-US" sz="2000" b="1" dirty="0" smtClean="0"/>
              <a:t>.</a:t>
            </a:r>
          </a:p>
          <a:p>
            <a:pPr fontAlgn="base"/>
            <a:r>
              <a:rPr lang="uk-UA" sz="2000" b="1" dirty="0" smtClean="0"/>
              <a:t>Читання </a:t>
            </a:r>
            <a:r>
              <a:rPr lang="uk-UA" sz="2000" b="1" dirty="0"/>
              <a:t>та розуміння автентичних текстів різних жанрів і видів критично оцінювати інформацію та використовувати для різних потреб</a:t>
            </a:r>
            <a:endParaRPr lang="uk-UA" sz="2000" dirty="0"/>
          </a:p>
          <a:p>
            <a:pPr fontAlgn="t"/>
            <a:r>
              <a:rPr lang="uk-UA" sz="2000" b="1" dirty="0"/>
              <a:t>Здатність працювати в міжнародному контексті.</a:t>
            </a:r>
            <a:endParaRPr lang="uk-UA" sz="2000" dirty="0"/>
          </a:p>
          <a:p>
            <a:pPr fontAlgn="t"/>
            <a:r>
              <a:rPr lang="uk-UA" sz="2000" b="1" dirty="0"/>
              <a:t>Здатність до самоосвіти та вдосконалення з метою успішної реалізації у сфері практичного використання іноземної мови</a:t>
            </a:r>
            <a:endParaRPr lang="uk-UA" sz="2000" dirty="0"/>
          </a:p>
          <a:p>
            <a:pPr fontAlgn="t"/>
            <a:r>
              <a:rPr lang="uk-UA" sz="2000" b="1" dirty="0"/>
              <a:t>Визначеність і наполегливість щодо поставлених завдань і взятих обов’язків.</a:t>
            </a:r>
            <a:endParaRPr lang="uk-UA" sz="2000" dirty="0"/>
          </a:p>
        </p:txBody>
      </p:sp>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856810" y="3618717"/>
            <a:ext cx="1847850" cy="2476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08824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3927" y="150312"/>
            <a:ext cx="11615112" cy="6089793"/>
          </a:xfrm>
        </p:spPr>
        <p:txBody>
          <a:bodyPr>
            <a:normAutofit/>
          </a:bodyPr>
          <a:lstStyle/>
          <a:p>
            <a:endParaRPr lang="ru-RU" sz="2400" dirty="0"/>
          </a:p>
          <a:p>
            <a:endParaRPr lang="ru-RU" sz="2400" dirty="0"/>
          </a:p>
          <a:p>
            <a:endParaRPr lang="ru-RU" dirty="0"/>
          </a:p>
        </p:txBody>
      </p:sp>
      <p:sp>
        <p:nvSpPr>
          <p:cNvPr id="2" name="Прямоугольник 1"/>
          <p:cNvSpPr/>
          <p:nvPr/>
        </p:nvSpPr>
        <p:spPr>
          <a:xfrm>
            <a:off x="242169" y="0"/>
            <a:ext cx="6096000" cy="5909310"/>
          </a:xfrm>
          <a:prstGeom prst="rect">
            <a:avLst/>
          </a:prstGeom>
        </p:spPr>
        <p:txBody>
          <a:bodyPr>
            <a:spAutoFit/>
          </a:bodyPr>
          <a:lstStyle/>
          <a:p>
            <a:pPr fontAlgn="base"/>
            <a:r>
              <a:rPr lang="uk-UA" b="1" dirty="0">
                <a:solidFill>
                  <a:srgbClr val="FF0000"/>
                </a:solidFill>
              </a:rPr>
              <a:t>Очікувані результати навчання з дисципліни: </a:t>
            </a:r>
            <a:r>
              <a:rPr lang="uk-UA" dirty="0"/>
              <a:t>застосування набутих під час вивчення попередньої навчальної дисципліни знань, умінь та навичок для їх подальшого удосконалення та розвитку:</a:t>
            </a:r>
          </a:p>
          <a:p>
            <a:pPr fontAlgn="base"/>
            <a:r>
              <a:rPr lang="uk-UA" b="1" i="1" dirty="0">
                <a:solidFill>
                  <a:srgbClr val="FF0000"/>
                </a:solidFill>
              </a:rPr>
              <a:t>знанням:</a:t>
            </a:r>
            <a:r>
              <a:rPr lang="uk-UA" dirty="0"/>
              <a:t> </a:t>
            </a:r>
            <a:r>
              <a:rPr lang="uk-UA" dirty="0" smtClean="0"/>
              <a:t>основних </a:t>
            </a:r>
            <a:r>
              <a:rPr lang="uk-UA" dirty="0"/>
              <a:t>граматичних та лексичних особливостей перекладу; міжкультурних відмінностей між Україною і країнами світу, зокрема країнами мова яких вивчається; стратегії ефективного читання, навчання, пошуку інформації в різних джерелах, включаючи інтернет-пошук;</a:t>
            </a:r>
          </a:p>
          <a:p>
            <a:pPr fontAlgn="base"/>
            <a:r>
              <a:rPr lang="uk-UA" b="1" i="1" dirty="0">
                <a:solidFill>
                  <a:srgbClr val="FF0000"/>
                </a:solidFill>
              </a:rPr>
              <a:t>умінням</a:t>
            </a:r>
            <a:r>
              <a:rPr lang="uk-UA" b="1" i="1" dirty="0"/>
              <a:t>:</a:t>
            </a:r>
            <a:r>
              <a:rPr lang="uk-UA" dirty="0"/>
              <a:t> </a:t>
            </a:r>
            <a:r>
              <a:rPr lang="uk-UA" dirty="0" smtClean="0"/>
              <a:t>здійснювати </a:t>
            </a:r>
            <a:r>
              <a:rPr lang="uk-UA" dirty="0"/>
              <a:t>адекватний переклад з англійської мови на українську та навпаки текстів, що відповідають тематиці та рівню складності дисципліни; </a:t>
            </a:r>
            <a:r>
              <a:rPr lang="uk-UA" dirty="0" smtClean="0"/>
              <a:t>читати </a:t>
            </a:r>
            <a:r>
              <a:rPr lang="uk-UA" dirty="0"/>
              <a:t>і розуміти автентичні тексти різних жанрів і видів із різним рівнем розуміння змісту; критично оцінювати інформацію та використовувати її для різних потреб; обирати й застосовувати </a:t>
            </a:r>
            <a:r>
              <a:rPr lang="uk-UA" dirty="0" err="1"/>
              <a:t>мовний</a:t>
            </a:r>
            <a:r>
              <a:rPr lang="uk-UA" dirty="0"/>
              <a:t> інвентар (лексика і граматика) у комунікативному контексті; застосовувати автентичні зразки для складання та вибору необхідного матеріалу під час роботи з автентичними текстами.</a:t>
            </a:r>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12694" y="0"/>
            <a:ext cx="3505200" cy="487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0" y="4067853"/>
            <a:ext cx="2476500" cy="1847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1094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02035"/>
            <a:ext cx="11022830" cy="968229"/>
          </a:xfrm>
        </p:spPr>
        <p:txBody>
          <a:bodyPr>
            <a:normAutofit/>
          </a:bodyPr>
          <a:lstStyle/>
          <a:p>
            <a:r>
              <a:rPr lang="ru-RU" sz="5400" dirty="0" err="1">
                <a:solidFill>
                  <a:srgbClr val="FF0000"/>
                </a:solidFill>
              </a:rPr>
              <a:t>Програмні</a:t>
            </a:r>
            <a:r>
              <a:rPr lang="ru-RU" sz="5400" dirty="0">
                <a:solidFill>
                  <a:srgbClr val="FF0000"/>
                </a:solidFill>
              </a:rPr>
              <a:t> </a:t>
            </a:r>
            <a:r>
              <a:rPr lang="ru-RU" sz="5400" dirty="0" err="1">
                <a:solidFill>
                  <a:srgbClr val="FF0000"/>
                </a:solidFill>
              </a:rPr>
              <a:t>результати</a:t>
            </a:r>
            <a:r>
              <a:rPr lang="ru-RU" sz="5400" dirty="0">
                <a:solidFill>
                  <a:srgbClr val="FF0000"/>
                </a:solidFill>
              </a:rPr>
              <a:t> </a:t>
            </a:r>
            <a:r>
              <a:rPr lang="ru-RU" sz="5400" dirty="0" err="1">
                <a:solidFill>
                  <a:srgbClr val="FF0000"/>
                </a:solidFill>
              </a:rPr>
              <a:t>навчання</a:t>
            </a:r>
            <a:r>
              <a:rPr lang="ru-RU" sz="5400" dirty="0">
                <a:solidFill>
                  <a:srgbClr val="FF0000"/>
                </a:solidFill>
              </a:rPr>
              <a:t> </a:t>
            </a:r>
          </a:p>
        </p:txBody>
      </p:sp>
      <p:sp>
        <p:nvSpPr>
          <p:cNvPr id="3" name="Объект 2"/>
          <p:cNvSpPr>
            <a:spLocks noGrp="1"/>
          </p:cNvSpPr>
          <p:nvPr>
            <p:ph idx="1"/>
          </p:nvPr>
        </p:nvSpPr>
        <p:spPr>
          <a:xfrm>
            <a:off x="401761" y="1102567"/>
            <a:ext cx="11022830" cy="5175393"/>
          </a:xfrm>
        </p:spPr>
        <p:txBody>
          <a:bodyPr>
            <a:normAutofit/>
          </a:bodyPr>
          <a:lstStyle/>
          <a:p>
            <a:pPr fontAlgn="base"/>
            <a:r>
              <a:rPr lang="uk-UA" dirty="0" smtClean="0"/>
              <a:t>застосування </a:t>
            </a:r>
            <a:r>
              <a:rPr lang="uk-UA" dirty="0"/>
              <a:t>набутих під час вивчення попередньої навчальної дисципліни знань, умінь та навичок для їх подальшого удосконалення та розвитку:</a:t>
            </a:r>
          </a:p>
          <a:p>
            <a:pPr fontAlgn="base"/>
            <a:r>
              <a:rPr lang="uk-UA" b="1" i="1" dirty="0"/>
              <a:t>знанням:</a:t>
            </a:r>
            <a:r>
              <a:rPr lang="uk-UA" dirty="0"/>
              <a:t> теоретичних особливостей навчального матеріалу дисципліни; основних граматичних та лексичних особливостей перекладу; міжкультурних відмінностей між Україною і країнами світу, зокрема країнами мова яких вивчається; стратегії ефективного читання, навчання, пошуку інформації в різних джерелах, включаючи інтернет-пошук;</a:t>
            </a:r>
          </a:p>
          <a:p>
            <a:pPr fontAlgn="base"/>
            <a:r>
              <a:rPr lang="uk-UA" b="1" i="1" dirty="0"/>
              <a:t>умінням:</a:t>
            </a:r>
            <a:r>
              <a:rPr lang="uk-UA" dirty="0"/>
              <a:t> робити самостійні усні монологічні повідомлення англійською мовою за тематикою дисципліни; здійснювати адекватний переклад з англійської мови на українську та навпаки текстів, що відповідають тематиці та рівню складності дисципліни; працювати з різного роду діловими паперами; розуміти на слух автентичних текстів; читати і розуміти автентичні тексти різних жанрів і видів із різним рівнем розуміння змісту; критично оцінювати інформацію та використовувати її для різних потреб; обирати й застосовувати </a:t>
            </a:r>
            <a:r>
              <a:rPr lang="uk-UA" dirty="0" err="1"/>
              <a:t>мовний</a:t>
            </a:r>
            <a:r>
              <a:rPr lang="uk-UA" dirty="0"/>
              <a:t> інвентар (лексика і граматика) у комунікативному контексті; застосовувати автентичні зразки для складання та вибору необхідного матеріалу під час роботи з автентичними текстами.</a:t>
            </a:r>
          </a:p>
          <a:p>
            <a:pPr marL="0" indent="0">
              <a:buNone/>
            </a:pPr>
            <a:endParaRPr lang="ru-RU" dirty="0"/>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660769" y="5110423"/>
            <a:ext cx="2957512" cy="155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1403010"/>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367</TotalTime>
  <Words>763</Words>
  <Application>Microsoft Office PowerPoint</Application>
  <PresentationFormat>Произвольный</PresentationFormat>
  <Paragraphs>65</Paragraphs>
  <Slides>18</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18</vt:i4>
      </vt:variant>
    </vt:vector>
  </HeadingPairs>
  <TitlesOfParts>
    <vt:vector size="20" baseType="lpstr">
      <vt:lpstr>Грань</vt:lpstr>
      <vt:lpstr>Картинка</vt:lpstr>
      <vt:lpstr>КАФЕДРА УКРАЇНСЬКОЇ ТА ІНОЗЕМНИХ МОВ</vt:lpstr>
      <vt:lpstr>Англійська мова-це величезний ресурс, немає зараз ні науки, ні освіти без англійської </vt:lpstr>
      <vt:lpstr>Слайд 3</vt:lpstr>
      <vt:lpstr>Слайд 4</vt:lpstr>
      <vt:lpstr>Abstract of the discipline</vt:lpstr>
      <vt:lpstr>Компетентності   </vt:lpstr>
      <vt:lpstr>Слайд 7</vt:lpstr>
      <vt:lpstr>Слайд 8</vt:lpstr>
      <vt:lpstr>Програмні результати навчання </vt:lpstr>
      <vt:lpstr>Слайд 10</vt:lpstr>
      <vt:lpstr>Слайд 11</vt:lpstr>
      <vt:lpstr>Слайд 12</vt:lpstr>
      <vt:lpstr>Слайд 13</vt:lpstr>
      <vt:lpstr>Слайд 14</vt:lpstr>
      <vt:lpstr>Слайд 15</vt:lpstr>
      <vt:lpstr>Слайд 16</vt:lpstr>
      <vt:lpstr>Слайд 17</vt:lpstr>
      <vt:lpstr>Слайд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КАФЕДРА УКРАЇНСЬКОЇ ТА ІНОЗЕМНИХ МОВ</dc:title>
  <dc:creator>Kolia</dc:creator>
  <cp:lastModifiedBy>виктор</cp:lastModifiedBy>
  <cp:revision>80</cp:revision>
  <cp:lastPrinted>2019-03-05T08:02:53Z</cp:lastPrinted>
  <dcterms:created xsi:type="dcterms:W3CDTF">2018-03-26T18:23:14Z</dcterms:created>
  <dcterms:modified xsi:type="dcterms:W3CDTF">2022-04-06T17:21:31Z</dcterms:modified>
</cp:coreProperties>
</file>