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3" r:id="rId2"/>
    <p:sldId id="277" r:id="rId3"/>
    <p:sldId id="294" r:id="rId4"/>
    <p:sldId id="295" r:id="rId5"/>
    <p:sldId id="256" r:id="rId6"/>
    <p:sldId id="274" r:id="rId7"/>
    <p:sldId id="288" r:id="rId8"/>
    <p:sldId id="283" r:id="rId9"/>
    <p:sldId id="284" r:id="rId10"/>
    <p:sldId id="271" r:id="rId11"/>
    <p:sldId id="289" r:id="rId12"/>
    <p:sldId id="290" r:id="rId13"/>
    <p:sldId id="292" r:id="rId14"/>
    <p:sldId id="296" r:id="rId15"/>
    <p:sldId id="293" r:id="rId16"/>
    <p:sldId id="297" r:id="rId17"/>
    <p:sldId id="299" r:id="rId18"/>
    <p:sldId id="298" r:id="rId19"/>
    <p:sldId id="291" r:id="rId20"/>
  </p:sldIdLst>
  <p:sldSz cx="12192000" cy="6858000"/>
  <p:notesSz cx="7104063" cy="102346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80" autoAdjust="0"/>
  </p:normalViewPr>
  <p:slideViewPr>
    <p:cSldViewPr snapToGrid="0">
      <p:cViewPr varScale="1">
        <p:scale>
          <a:sx n="63" d="100"/>
          <a:sy n="63" d="100"/>
        </p:scale>
        <p:origin x="-912"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15577-7D72-4B13-A32C-44EB1E173FA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15AB61F7-6428-42B7-8218-0908FF97A47A}">
      <dgm:prSet phldrT="[Текст]" custT="1"/>
      <dgm:spPr>
        <a:xfrm rot="5400000">
          <a:off x="-112020" y="112110"/>
          <a:ext cx="746801" cy="522761"/>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ln>
        <a:effectLst/>
      </dgm:spPr>
      <dgm:t>
        <a:bodyPr/>
        <a:lstStyle/>
        <a:p>
          <a:r>
            <a:rPr lang="ru-RU" sz="1400" dirty="0">
              <a:solidFill>
                <a:sysClr val="window" lastClr="FFFFFF"/>
              </a:solidFill>
              <a:latin typeface="Calibri"/>
              <a:ea typeface="+mn-ea"/>
              <a:cs typeface="+mn-cs"/>
            </a:rPr>
            <a:t>0,8</a:t>
          </a:r>
        </a:p>
      </dgm:t>
    </dgm:pt>
    <dgm:pt modelId="{9E0FE530-92A3-4A07-9325-AB16DE32FF77}" type="parTrans" cxnId="{957DC45F-83CF-4D3F-878F-71E3459AC212}">
      <dgm:prSet/>
      <dgm:spPr/>
      <dgm:t>
        <a:bodyPr/>
        <a:lstStyle/>
        <a:p>
          <a:endParaRPr lang="ru-RU"/>
        </a:p>
      </dgm:t>
    </dgm:pt>
    <dgm:pt modelId="{3019D943-B155-406D-A983-F7D9A42A82FF}" type="sibTrans" cxnId="{957DC45F-83CF-4D3F-878F-71E3459AC212}">
      <dgm:prSet/>
      <dgm:spPr/>
      <dgm:t>
        <a:bodyPr/>
        <a:lstStyle/>
        <a:p>
          <a:endParaRPr lang="ru-RU"/>
        </a:p>
      </dgm:t>
    </dgm:pt>
    <dgm:pt modelId="{D25EB1B7-4AD5-4F1A-B40B-3F16A553C222}">
      <dgm:prSet phldrT="[Текст]"/>
      <dgm:spPr>
        <a:xfrm rot="5400000">
          <a:off x="2621302" y="-2067951"/>
          <a:ext cx="485421" cy="4682502"/>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ln>
        <a:effectLst/>
      </dgm:spPr>
      <dgm:t>
        <a:bodyPr/>
        <a:lstStyle/>
        <a:p>
          <a:r>
            <a:rPr lang="ru-RU" dirty="0" err="1">
              <a:solidFill>
                <a:sysClr val="windowText" lastClr="000000">
                  <a:hueOff val="0"/>
                  <a:satOff val="0"/>
                  <a:lumOff val="0"/>
                  <a:alphaOff val="0"/>
                </a:sysClr>
              </a:solidFill>
              <a:latin typeface="Calibri"/>
              <a:ea typeface="+mn-ea"/>
              <a:cs typeface="+mn-cs"/>
            </a:rPr>
            <a:t>Швидкісні</a:t>
          </a:r>
          <a:r>
            <a:rPr lang="ru-RU" dirty="0">
              <a:solidFill>
                <a:sysClr val="windowText" lastClr="000000">
                  <a:hueOff val="0"/>
                  <a:satOff val="0"/>
                  <a:lumOff val="0"/>
                  <a:alphaOff val="0"/>
                </a:sysClr>
              </a:solidFill>
              <a:latin typeface="Calibri"/>
              <a:ea typeface="+mn-ea"/>
              <a:cs typeface="+mn-cs"/>
            </a:rPr>
            <a:t> </a:t>
          </a:r>
          <a:r>
            <a:rPr lang="ru-RU" dirty="0" err="1">
              <a:solidFill>
                <a:sysClr val="windowText" lastClr="000000">
                  <a:hueOff val="0"/>
                  <a:satOff val="0"/>
                  <a:lumOff val="0"/>
                  <a:alphaOff val="0"/>
                </a:sysClr>
              </a:solidFill>
              <a:latin typeface="Calibri"/>
              <a:ea typeface="+mn-ea"/>
              <a:cs typeface="+mn-cs"/>
            </a:rPr>
            <a:t>здібності</a:t>
          </a:r>
          <a:endParaRPr lang="ru-RU" dirty="0">
            <a:solidFill>
              <a:sysClr val="windowText" lastClr="000000">
                <a:hueOff val="0"/>
                <a:satOff val="0"/>
                <a:lumOff val="0"/>
                <a:alphaOff val="0"/>
              </a:sysClr>
            </a:solidFill>
            <a:latin typeface="Calibri"/>
            <a:ea typeface="+mn-ea"/>
            <a:cs typeface="+mn-cs"/>
          </a:endParaRPr>
        </a:p>
      </dgm:t>
    </dgm:pt>
    <dgm:pt modelId="{D20B6C85-E647-4EBF-9383-84A41DD90432}" type="parTrans" cxnId="{5723B9D0-3D1A-4C12-B4DA-E0D93FA80A2C}">
      <dgm:prSet/>
      <dgm:spPr/>
      <dgm:t>
        <a:bodyPr/>
        <a:lstStyle/>
        <a:p>
          <a:endParaRPr lang="ru-RU"/>
        </a:p>
      </dgm:t>
    </dgm:pt>
    <dgm:pt modelId="{1E244ED2-639D-4D29-9C72-98E97769EF7D}" type="sibTrans" cxnId="{5723B9D0-3D1A-4C12-B4DA-E0D93FA80A2C}">
      <dgm:prSet/>
      <dgm:spPr/>
      <dgm:t>
        <a:bodyPr/>
        <a:lstStyle/>
        <a:p>
          <a:endParaRPr lang="ru-RU"/>
        </a:p>
      </dgm:t>
    </dgm:pt>
    <dgm:pt modelId="{9678C3C2-A6CC-4337-9BA7-F765DE3AB13C}">
      <dgm:prSet phldrT="[Текст]"/>
      <dgm:spPr>
        <a:xfrm rot="5400000">
          <a:off x="2621302" y="-1475105"/>
          <a:ext cx="485421" cy="4682502"/>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ln>
        <a:effectLst/>
      </dgm:spPr>
      <dgm:t>
        <a:bodyPr/>
        <a:lstStyle/>
        <a:p>
          <a:r>
            <a:rPr lang="ru-RU" dirty="0" err="1">
              <a:solidFill>
                <a:sysClr val="windowText" lastClr="000000">
                  <a:hueOff val="0"/>
                  <a:satOff val="0"/>
                  <a:lumOff val="0"/>
                  <a:alphaOff val="0"/>
                </a:sysClr>
              </a:solidFill>
              <a:latin typeface="Calibri"/>
              <a:ea typeface="+mn-ea"/>
              <a:cs typeface="+mn-cs"/>
            </a:rPr>
            <a:t>Гнучкість</a:t>
          </a:r>
          <a:r>
            <a:rPr lang="en-US" dirty="0">
              <a:solidFill>
                <a:sysClr val="windowText" lastClr="000000">
                  <a:hueOff val="0"/>
                  <a:satOff val="0"/>
                  <a:lumOff val="0"/>
                  <a:alphaOff val="0"/>
                </a:sysClr>
              </a:solidFill>
              <a:latin typeface="Calibri"/>
              <a:ea typeface="+mn-ea"/>
              <a:cs typeface="+mn-cs"/>
            </a:rPr>
            <a:t> </a:t>
          </a:r>
          <a:endParaRPr lang="ru-RU" dirty="0">
            <a:solidFill>
              <a:sysClr val="windowText" lastClr="000000">
                <a:hueOff val="0"/>
                <a:satOff val="0"/>
                <a:lumOff val="0"/>
                <a:alphaOff val="0"/>
              </a:sysClr>
            </a:solidFill>
            <a:latin typeface="Calibri"/>
            <a:ea typeface="+mn-ea"/>
            <a:cs typeface="+mn-cs"/>
          </a:endParaRPr>
        </a:p>
      </dgm:t>
    </dgm:pt>
    <dgm:pt modelId="{6A96C2F1-94FF-4380-8065-21BF9A46F843}" type="parTrans" cxnId="{DECD6DD3-4B0C-4A94-B5DC-6BB060F2F91C}">
      <dgm:prSet/>
      <dgm:spPr/>
      <dgm:t>
        <a:bodyPr/>
        <a:lstStyle/>
        <a:p>
          <a:endParaRPr lang="ru-RU"/>
        </a:p>
      </dgm:t>
    </dgm:pt>
    <dgm:pt modelId="{B8BBA1A9-7C1E-4AC4-9018-7AF89894C168}" type="sibTrans" cxnId="{DECD6DD3-4B0C-4A94-B5DC-6BB060F2F91C}">
      <dgm:prSet/>
      <dgm:spPr/>
      <dgm:t>
        <a:bodyPr/>
        <a:lstStyle/>
        <a:p>
          <a:endParaRPr lang="ru-RU"/>
        </a:p>
      </dgm:t>
    </dgm:pt>
    <dgm:pt modelId="{A5FD060D-D13E-4D02-985C-D77411E2DC29}">
      <dgm:prSet phldrT="[Текст]"/>
      <dgm:spPr>
        <a:xfrm rot="5400000">
          <a:off x="2621302" y="-228417"/>
          <a:ext cx="485421" cy="4682502"/>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ln>
        <a:effectLst/>
      </dgm:spPr>
      <dgm:t>
        <a:bodyPr/>
        <a:lstStyle/>
        <a:p>
          <a:r>
            <a:rPr lang="ru-RU" dirty="0" err="1">
              <a:solidFill>
                <a:sysClr val="windowText" lastClr="000000">
                  <a:hueOff val="0"/>
                  <a:satOff val="0"/>
                  <a:lumOff val="0"/>
                  <a:alphaOff val="0"/>
                </a:sysClr>
              </a:solidFill>
              <a:latin typeface="Calibri"/>
              <a:ea typeface="+mn-ea"/>
              <a:cs typeface="+mn-cs"/>
            </a:rPr>
            <a:t>Витривалість</a:t>
          </a:r>
          <a:endParaRPr lang="ru-RU" dirty="0">
            <a:solidFill>
              <a:sysClr val="windowText" lastClr="000000">
                <a:hueOff val="0"/>
                <a:satOff val="0"/>
                <a:lumOff val="0"/>
                <a:alphaOff val="0"/>
              </a:sysClr>
            </a:solidFill>
            <a:latin typeface="Calibri"/>
            <a:ea typeface="+mn-ea"/>
            <a:cs typeface="+mn-cs"/>
          </a:endParaRPr>
        </a:p>
      </dgm:t>
    </dgm:pt>
    <dgm:pt modelId="{95A72B19-E659-4041-8A0C-D293A9EFB08D}" type="sibTrans" cxnId="{0EA9B708-0015-46B6-8EE0-8B3C3987D07F}">
      <dgm:prSet/>
      <dgm:spPr/>
      <dgm:t>
        <a:bodyPr/>
        <a:lstStyle/>
        <a:p>
          <a:endParaRPr lang="ru-RU"/>
        </a:p>
      </dgm:t>
    </dgm:pt>
    <dgm:pt modelId="{8D4790B5-68DB-45D1-A715-15F2317B4875}" type="parTrans" cxnId="{0EA9B708-0015-46B6-8EE0-8B3C3987D07F}">
      <dgm:prSet/>
      <dgm:spPr/>
      <dgm:t>
        <a:bodyPr/>
        <a:lstStyle/>
        <a:p>
          <a:endParaRPr lang="ru-RU"/>
        </a:p>
      </dgm:t>
    </dgm:pt>
    <dgm:pt modelId="{2BB59969-11A6-4CEC-83ED-8F19764158A9}">
      <dgm:prSet phldrT="[Текст]"/>
      <dgm:spPr>
        <a:xfrm rot="5400000">
          <a:off x="-112020" y="1982143"/>
          <a:ext cx="746801" cy="522761"/>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ln>
        <a:effectLst/>
      </dgm:spPr>
      <dgm:t>
        <a:bodyPr/>
        <a:lstStyle/>
        <a:p>
          <a:r>
            <a:rPr lang="ru-RU" dirty="0">
              <a:solidFill>
                <a:sysClr val="window" lastClr="FFFFFF"/>
              </a:solidFill>
              <a:latin typeface="Calibri"/>
              <a:ea typeface="+mn-ea"/>
              <a:cs typeface="+mn-cs"/>
            </a:rPr>
            <a:t>0,5</a:t>
          </a:r>
        </a:p>
      </dgm:t>
    </dgm:pt>
    <dgm:pt modelId="{04EA78F8-B751-430F-915D-F9EF787A881E}" type="sibTrans" cxnId="{780A175D-ADC1-47CF-ABF3-F8B257C272A9}">
      <dgm:prSet/>
      <dgm:spPr/>
      <dgm:t>
        <a:bodyPr/>
        <a:lstStyle/>
        <a:p>
          <a:endParaRPr lang="ru-RU"/>
        </a:p>
      </dgm:t>
    </dgm:pt>
    <dgm:pt modelId="{DA5AAAA0-D197-40DA-8405-99BDD6F5733A}" type="parTrans" cxnId="{780A175D-ADC1-47CF-ABF3-F8B257C272A9}">
      <dgm:prSet/>
      <dgm:spPr/>
      <dgm:t>
        <a:bodyPr/>
        <a:lstStyle/>
        <a:p>
          <a:endParaRPr lang="ru-RU"/>
        </a:p>
      </dgm:t>
    </dgm:pt>
    <dgm:pt modelId="{8D96AD07-8339-4048-A72B-A6071BED4042}">
      <dgm:prSet/>
      <dgm:spPr>
        <a:xfrm rot="5400000">
          <a:off x="-112020" y="1358799"/>
          <a:ext cx="746801" cy="522761"/>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ln>
        <a:effectLst/>
      </dgm:spPr>
      <dgm:t>
        <a:bodyPr/>
        <a:lstStyle/>
        <a:p>
          <a:r>
            <a:rPr lang="ru-RU" dirty="0">
              <a:solidFill>
                <a:sysClr val="window" lastClr="FFFFFF"/>
              </a:solidFill>
              <a:latin typeface="Calibri"/>
              <a:ea typeface="+mn-ea"/>
              <a:cs typeface="+mn-cs"/>
            </a:rPr>
            <a:t>0,6</a:t>
          </a:r>
        </a:p>
      </dgm:t>
    </dgm:pt>
    <dgm:pt modelId="{5F110983-DF09-456D-95BA-C7927F9DB9F4}" type="parTrans" cxnId="{14C54834-C877-40CC-90EF-912A010DA45C}">
      <dgm:prSet/>
      <dgm:spPr/>
      <dgm:t>
        <a:bodyPr/>
        <a:lstStyle/>
        <a:p>
          <a:endParaRPr lang="ru-RU"/>
        </a:p>
      </dgm:t>
    </dgm:pt>
    <dgm:pt modelId="{791DD77B-3682-4B67-A4B2-D8DD42E3A574}" type="sibTrans" cxnId="{14C54834-C877-40CC-90EF-912A010DA45C}">
      <dgm:prSet/>
      <dgm:spPr/>
      <dgm:t>
        <a:bodyPr/>
        <a:lstStyle/>
        <a:p>
          <a:endParaRPr lang="ru-RU"/>
        </a:p>
      </dgm:t>
    </dgm:pt>
    <dgm:pt modelId="{D7074865-0BB1-451F-BFC5-147B185D4814}">
      <dgm:prSet/>
      <dgm:spPr>
        <a:xfrm rot="5400000">
          <a:off x="2621302" y="-851761"/>
          <a:ext cx="485421" cy="4682502"/>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a:solidFill>
                <a:sysClr val="windowText" lastClr="000000">
                  <a:hueOff val="0"/>
                  <a:satOff val="0"/>
                  <a:lumOff val="0"/>
                  <a:alphaOff val="0"/>
                </a:sysClr>
              </a:solidFill>
              <a:latin typeface="Calibri"/>
              <a:ea typeface="+mn-ea"/>
              <a:cs typeface="+mn-cs"/>
            </a:rPr>
            <a:t>Сила</a:t>
          </a:r>
        </a:p>
        <a:p>
          <a:pPr marL="171450" indent="0" defTabSz="711200">
            <a:lnSpc>
              <a:spcPct val="90000"/>
            </a:lnSpc>
            <a:spcBef>
              <a:spcPct val="0"/>
            </a:spcBef>
            <a:spcAft>
              <a:spcPct val="15000"/>
            </a:spcAft>
            <a:buNone/>
          </a:pPr>
          <a:endParaRPr lang="ru-RU" dirty="0">
            <a:solidFill>
              <a:sysClr val="windowText" lastClr="000000">
                <a:hueOff val="0"/>
                <a:satOff val="0"/>
                <a:lumOff val="0"/>
                <a:alphaOff val="0"/>
              </a:sysClr>
            </a:solidFill>
            <a:latin typeface="Calibri"/>
            <a:ea typeface="+mn-ea"/>
            <a:cs typeface="+mn-cs"/>
          </a:endParaRPr>
        </a:p>
      </dgm:t>
    </dgm:pt>
    <dgm:pt modelId="{22868762-AC31-444C-A0AD-426222372E60}" type="parTrans" cxnId="{6A164000-D2DE-48DF-9565-1D7802C7F47F}">
      <dgm:prSet/>
      <dgm:spPr/>
      <dgm:t>
        <a:bodyPr/>
        <a:lstStyle/>
        <a:p>
          <a:endParaRPr lang="ru-RU"/>
        </a:p>
      </dgm:t>
    </dgm:pt>
    <dgm:pt modelId="{0B6D0D3E-2484-4883-9FC5-3239629E658D}" type="sibTrans" cxnId="{6A164000-D2DE-48DF-9565-1D7802C7F47F}">
      <dgm:prSet/>
      <dgm:spPr/>
      <dgm:t>
        <a:bodyPr/>
        <a:lstStyle/>
        <a:p>
          <a:endParaRPr lang="ru-RU"/>
        </a:p>
      </dgm:t>
    </dgm:pt>
    <dgm:pt modelId="{A7046207-B8F0-407E-AE71-15BA33A8DE76}">
      <dgm:prSet phldrT="[Текст]"/>
      <dgm:spPr>
        <a:xfrm rot="5400000">
          <a:off x="-105611" y="779449"/>
          <a:ext cx="746801" cy="522761"/>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ln>
        <a:effectLst/>
      </dgm:spPr>
      <dgm:t>
        <a:bodyPr/>
        <a:lstStyle/>
        <a:p>
          <a:r>
            <a:rPr lang="ru-RU" dirty="0">
              <a:solidFill>
                <a:sysClr val="window" lastClr="FFFFFF"/>
              </a:solidFill>
              <a:latin typeface="Calibri"/>
              <a:ea typeface="+mn-ea"/>
              <a:cs typeface="+mn-cs"/>
            </a:rPr>
            <a:t>0,7</a:t>
          </a:r>
        </a:p>
      </dgm:t>
    </dgm:pt>
    <dgm:pt modelId="{C6CD05D7-9489-46EF-B86F-E83CA0C74E04}" type="sibTrans" cxnId="{12016DEE-88F1-4A1A-8702-B0E61003A283}">
      <dgm:prSet/>
      <dgm:spPr/>
      <dgm:t>
        <a:bodyPr/>
        <a:lstStyle/>
        <a:p>
          <a:endParaRPr lang="ru-RU"/>
        </a:p>
      </dgm:t>
    </dgm:pt>
    <dgm:pt modelId="{DF13586F-5ED5-46F2-B049-890F8F063880}" type="parTrans" cxnId="{12016DEE-88F1-4A1A-8702-B0E61003A283}">
      <dgm:prSet/>
      <dgm:spPr/>
      <dgm:t>
        <a:bodyPr/>
        <a:lstStyle/>
        <a:p>
          <a:endParaRPr lang="ru-RU"/>
        </a:p>
      </dgm:t>
    </dgm:pt>
    <dgm:pt modelId="{CD3CEDA5-4E43-45B5-94DB-0570BFF3AC0C}">
      <dgm:prSet/>
      <dgm:spPr>
        <a:xfrm rot="5400000">
          <a:off x="-112020" y="2605487"/>
          <a:ext cx="746801" cy="522761"/>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ln>
        <a:effectLst/>
      </dgm:spPr>
      <dgm:t>
        <a:bodyPr/>
        <a:lstStyle/>
        <a:p>
          <a:r>
            <a:rPr lang="ru-RU" dirty="0">
              <a:solidFill>
                <a:sysClr val="window" lastClr="FFFFFF"/>
              </a:solidFill>
              <a:latin typeface="Calibri"/>
              <a:ea typeface="+mn-ea"/>
              <a:cs typeface="+mn-cs"/>
            </a:rPr>
            <a:t>0,4</a:t>
          </a:r>
        </a:p>
      </dgm:t>
    </dgm:pt>
    <dgm:pt modelId="{89BCB7F1-E220-4146-8DFC-6A83FC4C5791}" type="parTrans" cxnId="{C6051271-0AE1-4138-B067-714101E1BE07}">
      <dgm:prSet/>
      <dgm:spPr/>
      <dgm:t>
        <a:bodyPr/>
        <a:lstStyle/>
        <a:p>
          <a:endParaRPr lang="ru-RU"/>
        </a:p>
      </dgm:t>
    </dgm:pt>
    <dgm:pt modelId="{18638C74-33B9-4CF2-8268-F136338AA1C1}" type="sibTrans" cxnId="{C6051271-0AE1-4138-B067-714101E1BE07}">
      <dgm:prSet/>
      <dgm:spPr/>
      <dgm:t>
        <a:bodyPr/>
        <a:lstStyle/>
        <a:p>
          <a:endParaRPr lang="ru-RU"/>
        </a:p>
      </dgm:t>
    </dgm:pt>
    <dgm:pt modelId="{B07713D9-E9BA-407A-8342-FFFE8AED8C54}">
      <dgm:prSet/>
      <dgm:spPr>
        <a:xfrm rot="5400000">
          <a:off x="2602618" y="349734"/>
          <a:ext cx="485421" cy="4682502"/>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ln>
        <a:effectLst/>
      </dgm:spPr>
      <dgm:t>
        <a:bodyPr/>
        <a:lstStyle/>
        <a:p>
          <a:r>
            <a:rPr lang="ru-RU" dirty="0" err="1">
              <a:solidFill>
                <a:sysClr val="windowText" lastClr="000000">
                  <a:hueOff val="0"/>
                  <a:satOff val="0"/>
                  <a:lumOff val="0"/>
                  <a:alphaOff val="0"/>
                </a:sysClr>
              </a:solidFill>
              <a:latin typeface="Calibri"/>
              <a:ea typeface="+mn-ea"/>
              <a:cs typeface="+mn-cs"/>
            </a:rPr>
            <a:t>Координаційні</a:t>
          </a:r>
          <a:r>
            <a:rPr lang="ru-RU" dirty="0">
              <a:solidFill>
                <a:sysClr val="windowText" lastClr="000000">
                  <a:hueOff val="0"/>
                  <a:satOff val="0"/>
                  <a:lumOff val="0"/>
                  <a:alphaOff val="0"/>
                </a:sysClr>
              </a:solidFill>
              <a:latin typeface="Calibri"/>
              <a:ea typeface="+mn-ea"/>
              <a:cs typeface="+mn-cs"/>
            </a:rPr>
            <a:t>  </a:t>
          </a:r>
          <a:r>
            <a:rPr lang="ru-RU" dirty="0" err="1">
              <a:solidFill>
                <a:sysClr val="windowText" lastClr="000000">
                  <a:hueOff val="0"/>
                  <a:satOff val="0"/>
                  <a:lumOff val="0"/>
                  <a:alphaOff val="0"/>
                </a:sysClr>
              </a:solidFill>
              <a:latin typeface="Calibri"/>
              <a:ea typeface="+mn-ea"/>
              <a:cs typeface="+mn-cs"/>
            </a:rPr>
            <a:t>здібності</a:t>
          </a:r>
          <a:endParaRPr lang="ru-RU" dirty="0">
            <a:solidFill>
              <a:sysClr val="windowText" lastClr="000000">
                <a:hueOff val="0"/>
                <a:satOff val="0"/>
                <a:lumOff val="0"/>
                <a:alphaOff val="0"/>
              </a:sysClr>
            </a:solidFill>
            <a:latin typeface="Calibri"/>
            <a:ea typeface="+mn-ea"/>
            <a:cs typeface="+mn-cs"/>
          </a:endParaRPr>
        </a:p>
      </dgm:t>
    </dgm:pt>
    <dgm:pt modelId="{9CAB8485-0773-4EC3-B214-D0423F0727FD}" type="parTrans" cxnId="{3AE210D3-32E2-4947-90B9-A637A8F8CC3E}">
      <dgm:prSet/>
      <dgm:spPr/>
      <dgm:t>
        <a:bodyPr/>
        <a:lstStyle/>
        <a:p>
          <a:endParaRPr lang="ru-RU"/>
        </a:p>
      </dgm:t>
    </dgm:pt>
    <dgm:pt modelId="{72AAB3E7-A712-46DC-BDC8-290608269C31}" type="sibTrans" cxnId="{3AE210D3-32E2-4947-90B9-A637A8F8CC3E}">
      <dgm:prSet/>
      <dgm:spPr/>
      <dgm:t>
        <a:bodyPr/>
        <a:lstStyle/>
        <a:p>
          <a:endParaRPr lang="ru-RU"/>
        </a:p>
      </dgm:t>
    </dgm:pt>
    <dgm:pt modelId="{2A53A8BB-C77C-4E0C-B310-3D111D4EBE20}" type="pres">
      <dgm:prSet presAssocID="{DC815577-7D72-4B13-A32C-44EB1E173FAB}" presName="linearFlow" presStyleCnt="0">
        <dgm:presLayoutVars>
          <dgm:dir/>
          <dgm:animLvl val="lvl"/>
          <dgm:resizeHandles val="exact"/>
        </dgm:presLayoutVars>
      </dgm:prSet>
      <dgm:spPr/>
      <dgm:t>
        <a:bodyPr/>
        <a:lstStyle/>
        <a:p>
          <a:endParaRPr lang="ru-RU"/>
        </a:p>
      </dgm:t>
    </dgm:pt>
    <dgm:pt modelId="{FA839CD0-7474-4370-A282-045FBE5226A4}" type="pres">
      <dgm:prSet presAssocID="{15AB61F7-6428-42B7-8218-0908FF97A47A}" presName="composite" presStyleCnt="0"/>
      <dgm:spPr/>
    </dgm:pt>
    <dgm:pt modelId="{EB4C0D74-75B8-4253-869A-42389FD46A62}" type="pres">
      <dgm:prSet presAssocID="{15AB61F7-6428-42B7-8218-0908FF97A47A}" presName="parentText" presStyleLbl="alignNode1" presStyleIdx="0" presStyleCnt="5">
        <dgm:presLayoutVars>
          <dgm:chMax val="1"/>
          <dgm:bulletEnabled val="1"/>
        </dgm:presLayoutVars>
      </dgm:prSet>
      <dgm:spPr/>
      <dgm:t>
        <a:bodyPr/>
        <a:lstStyle/>
        <a:p>
          <a:endParaRPr lang="ru-RU"/>
        </a:p>
      </dgm:t>
    </dgm:pt>
    <dgm:pt modelId="{089FC500-E430-4BD4-813E-79C71F7EE808}" type="pres">
      <dgm:prSet presAssocID="{15AB61F7-6428-42B7-8218-0908FF97A47A}" presName="descendantText" presStyleLbl="alignAcc1" presStyleIdx="0" presStyleCnt="5" custLinFactNeighborX="1389" custLinFactNeighborY="6283">
        <dgm:presLayoutVars>
          <dgm:bulletEnabled val="1"/>
        </dgm:presLayoutVars>
      </dgm:prSet>
      <dgm:spPr/>
      <dgm:t>
        <a:bodyPr/>
        <a:lstStyle/>
        <a:p>
          <a:endParaRPr lang="ru-RU"/>
        </a:p>
      </dgm:t>
    </dgm:pt>
    <dgm:pt modelId="{09872D35-C1C1-4C9F-BC4B-C798B2D97059}" type="pres">
      <dgm:prSet presAssocID="{3019D943-B155-406D-A983-F7D9A42A82FF}" presName="sp" presStyleCnt="0"/>
      <dgm:spPr/>
    </dgm:pt>
    <dgm:pt modelId="{8EC5E4E9-0757-44D9-AB52-8BCA4219452A}" type="pres">
      <dgm:prSet presAssocID="{A7046207-B8F0-407E-AE71-15BA33A8DE76}" presName="composite" presStyleCnt="0"/>
      <dgm:spPr/>
    </dgm:pt>
    <dgm:pt modelId="{B039AF13-8D96-4C11-87D7-8B1630F6089B}" type="pres">
      <dgm:prSet presAssocID="{A7046207-B8F0-407E-AE71-15BA33A8DE76}" presName="parentText" presStyleLbl="alignNode1" presStyleIdx="1" presStyleCnt="5" custLinFactNeighborX="1226" custLinFactNeighborY="5891">
        <dgm:presLayoutVars>
          <dgm:chMax val="1"/>
          <dgm:bulletEnabled val="1"/>
        </dgm:presLayoutVars>
      </dgm:prSet>
      <dgm:spPr/>
      <dgm:t>
        <a:bodyPr/>
        <a:lstStyle/>
        <a:p>
          <a:endParaRPr lang="ru-RU"/>
        </a:p>
      </dgm:t>
    </dgm:pt>
    <dgm:pt modelId="{C1C9FFAD-5443-42FE-9E89-A134FC015B2E}" type="pres">
      <dgm:prSet presAssocID="{A7046207-B8F0-407E-AE71-15BA33A8DE76}" presName="descendantText" presStyleLbl="alignAcc1" presStyleIdx="1" presStyleCnt="5">
        <dgm:presLayoutVars>
          <dgm:bulletEnabled val="1"/>
        </dgm:presLayoutVars>
      </dgm:prSet>
      <dgm:spPr/>
      <dgm:t>
        <a:bodyPr/>
        <a:lstStyle/>
        <a:p>
          <a:endParaRPr lang="ru-RU"/>
        </a:p>
      </dgm:t>
    </dgm:pt>
    <dgm:pt modelId="{BAE15347-202E-4047-8F98-B85767677B92}" type="pres">
      <dgm:prSet presAssocID="{C6CD05D7-9489-46EF-B86F-E83CA0C74E04}" presName="sp" presStyleCnt="0"/>
      <dgm:spPr/>
    </dgm:pt>
    <dgm:pt modelId="{E774476D-D1A4-422F-88CA-61454195DDDB}" type="pres">
      <dgm:prSet presAssocID="{8D96AD07-8339-4048-A72B-A6071BED4042}" presName="composite" presStyleCnt="0"/>
      <dgm:spPr/>
    </dgm:pt>
    <dgm:pt modelId="{8F595199-561E-49D8-9081-35CABF7E2AB0}" type="pres">
      <dgm:prSet presAssocID="{8D96AD07-8339-4048-A72B-A6071BED4042}" presName="parentText" presStyleLbl="alignNode1" presStyleIdx="2" presStyleCnt="5">
        <dgm:presLayoutVars>
          <dgm:chMax val="1"/>
          <dgm:bulletEnabled val="1"/>
        </dgm:presLayoutVars>
      </dgm:prSet>
      <dgm:spPr/>
      <dgm:t>
        <a:bodyPr/>
        <a:lstStyle/>
        <a:p>
          <a:endParaRPr lang="ru-RU"/>
        </a:p>
      </dgm:t>
    </dgm:pt>
    <dgm:pt modelId="{3E9A0A23-E160-4097-BE98-A78D5EA052C4}" type="pres">
      <dgm:prSet presAssocID="{8D96AD07-8339-4048-A72B-A6071BED4042}" presName="descendantText" presStyleLbl="alignAcc1" presStyleIdx="2" presStyleCnt="5">
        <dgm:presLayoutVars>
          <dgm:bulletEnabled val="1"/>
        </dgm:presLayoutVars>
      </dgm:prSet>
      <dgm:spPr/>
      <dgm:t>
        <a:bodyPr/>
        <a:lstStyle/>
        <a:p>
          <a:endParaRPr lang="ru-RU"/>
        </a:p>
      </dgm:t>
    </dgm:pt>
    <dgm:pt modelId="{09DB2870-45B3-4C41-A0F1-FF32C3D3E63F}" type="pres">
      <dgm:prSet presAssocID="{791DD77B-3682-4B67-A4B2-D8DD42E3A574}" presName="sp" presStyleCnt="0"/>
      <dgm:spPr/>
    </dgm:pt>
    <dgm:pt modelId="{D03DC4AD-BE05-49EF-80BC-3CD709F63C4E}" type="pres">
      <dgm:prSet presAssocID="{2BB59969-11A6-4CEC-83ED-8F19764158A9}" presName="composite" presStyleCnt="0"/>
      <dgm:spPr/>
    </dgm:pt>
    <dgm:pt modelId="{D5E0A7EF-ED3F-4569-965A-CA5D366FED6F}" type="pres">
      <dgm:prSet presAssocID="{2BB59969-11A6-4CEC-83ED-8F19764158A9}" presName="parentText" presStyleLbl="alignNode1" presStyleIdx="3" presStyleCnt="5">
        <dgm:presLayoutVars>
          <dgm:chMax val="1"/>
          <dgm:bulletEnabled val="1"/>
        </dgm:presLayoutVars>
      </dgm:prSet>
      <dgm:spPr/>
      <dgm:t>
        <a:bodyPr/>
        <a:lstStyle/>
        <a:p>
          <a:endParaRPr lang="ru-RU"/>
        </a:p>
      </dgm:t>
    </dgm:pt>
    <dgm:pt modelId="{4603BC84-AE2B-4712-83F0-DA5E48F42FE9}" type="pres">
      <dgm:prSet presAssocID="{2BB59969-11A6-4CEC-83ED-8F19764158A9}" presName="descendantText" presStyleLbl="alignAcc1" presStyleIdx="3" presStyleCnt="5">
        <dgm:presLayoutVars>
          <dgm:bulletEnabled val="1"/>
        </dgm:presLayoutVars>
      </dgm:prSet>
      <dgm:spPr/>
      <dgm:t>
        <a:bodyPr/>
        <a:lstStyle/>
        <a:p>
          <a:endParaRPr lang="ru-RU"/>
        </a:p>
      </dgm:t>
    </dgm:pt>
    <dgm:pt modelId="{F30566A9-63EA-4463-BD0B-71999CE27F43}" type="pres">
      <dgm:prSet presAssocID="{04EA78F8-B751-430F-915D-F9EF787A881E}" presName="sp" presStyleCnt="0"/>
      <dgm:spPr/>
    </dgm:pt>
    <dgm:pt modelId="{C6C17929-E14B-4970-9CAE-F7270D1EE268}" type="pres">
      <dgm:prSet presAssocID="{CD3CEDA5-4E43-45B5-94DB-0570BFF3AC0C}" presName="composite" presStyleCnt="0"/>
      <dgm:spPr/>
    </dgm:pt>
    <dgm:pt modelId="{92DFD7B4-5AF2-4B9E-882A-BF655B5C96F4}" type="pres">
      <dgm:prSet presAssocID="{CD3CEDA5-4E43-45B5-94DB-0570BFF3AC0C}" presName="parentText" presStyleLbl="alignNode1" presStyleIdx="4" presStyleCnt="5">
        <dgm:presLayoutVars>
          <dgm:chMax val="1"/>
          <dgm:bulletEnabled val="1"/>
        </dgm:presLayoutVars>
      </dgm:prSet>
      <dgm:spPr/>
      <dgm:t>
        <a:bodyPr/>
        <a:lstStyle/>
        <a:p>
          <a:endParaRPr lang="ru-RU"/>
        </a:p>
      </dgm:t>
    </dgm:pt>
    <dgm:pt modelId="{4B944DFF-361F-4C67-BB6E-503D0BCB794D}" type="pres">
      <dgm:prSet presAssocID="{CD3CEDA5-4E43-45B5-94DB-0570BFF3AC0C}" presName="descendantText" presStyleLbl="alignAcc1" presStyleIdx="4" presStyleCnt="5" custLinFactNeighborX="-399" custLinFactNeighborY="-9310">
        <dgm:presLayoutVars>
          <dgm:bulletEnabled val="1"/>
        </dgm:presLayoutVars>
      </dgm:prSet>
      <dgm:spPr/>
      <dgm:t>
        <a:bodyPr/>
        <a:lstStyle/>
        <a:p>
          <a:endParaRPr lang="ru-RU"/>
        </a:p>
      </dgm:t>
    </dgm:pt>
  </dgm:ptLst>
  <dgm:cxnLst>
    <dgm:cxn modelId="{780A175D-ADC1-47CF-ABF3-F8B257C272A9}" srcId="{DC815577-7D72-4B13-A32C-44EB1E173FAB}" destId="{2BB59969-11A6-4CEC-83ED-8F19764158A9}" srcOrd="3" destOrd="0" parTransId="{DA5AAAA0-D197-40DA-8405-99BDD6F5733A}" sibTransId="{04EA78F8-B751-430F-915D-F9EF787A881E}"/>
    <dgm:cxn modelId="{47C00C59-FC97-42A7-AFE9-A3B97CDF55EA}" type="presOf" srcId="{8D96AD07-8339-4048-A72B-A6071BED4042}" destId="{8F595199-561E-49D8-9081-35CABF7E2AB0}" srcOrd="0" destOrd="0" presId="urn:microsoft.com/office/officeart/2005/8/layout/chevron2"/>
    <dgm:cxn modelId="{6C2C538B-60F1-4F63-9A5B-B85105D13F9F}" type="presOf" srcId="{9678C3C2-A6CC-4337-9BA7-F765DE3AB13C}" destId="{C1C9FFAD-5443-42FE-9E89-A134FC015B2E}" srcOrd="0" destOrd="0" presId="urn:microsoft.com/office/officeart/2005/8/layout/chevron2"/>
    <dgm:cxn modelId="{14C54834-C877-40CC-90EF-912A010DA45C}" srcId="{DC815577-7D72-4B13-A32C-44EB1E173FAB}" destId="{8D96AD07-8339-4048-A72B-A6071BED4042}" srcOrd="2" destOrd="0" parTransId="{5F110983-DF09-456D-95BA-C7927F9DB9F4}" sibTransId="{791DD77B-3682-4B67-A4B2-D8DD42E3A574}"/>
    <dgm:cxn modelId="{9237B642-7413-4CE2-AD2D-CF186382EC63}" type="presOf" srcId="{D25EB1B7-4AD5-4F1A-B40B-3F16A553C222}" destId="{089FC500-E430-4BD4-813E-79C71F7EE808}" srcOrd="0" destOrd="0" presId="urn:microsoft.com/office/officeart/2005/8/layout/chevron2"/>
    <dgm:cxn modelId="{A5E8DE70-FCBC-4ADE-963B-8ECFB0B5A28A}" type="presOf" srcId="{DC815577-7D72-4B13-A32C-44EB1E173FAB}" destId="{2A53A8BB-C77C-4E0C-B310-3D111D4EBE20}" srcOrd="0" destOrd="0" presId="urn:microsoft.com/office/officeart/2005/8/layout/chevron2"/>
    <dgm:cxn modelId="{F129C101-1193-46EB-A938-733CF43966B4}" type="presOf" srcId="{15AB61F7-6428-42B7-8218-0908FF97A47A}" destId="{EB4C0D74-75B8-4253-869A-42389FD46A62}" srcOrd="0" destOrd="0" presId="urn:microsoft.com/office/officeart/2005/8/layout/chevron2"/>
    <dgm:cxn modelId="{957DC45F-83CF-4D3F-878F-71E3459AC212}" srcId="{DC815577-7D72-4B13-A32C-44EB1E173FAB}" destId="{15AB61F7-6428-42B7-8218-0908FF97A47A}" srcOrd="0" destOrd="0" parTransId="{9E0FE530-92A3-4A07-9325-AB16DE32FF77}" sibTransId="{3019D943-B155-406D-A983-F7D9A42A82FF}"/>
    <dgm:cxn modelId="{C687BC21-87F5-4B68-8BCF-9D186D447383}" type="presOf" srcId="{A7046207-B8F0-407E-AE71-15BA33A8DE76}" destId="{B039AF13-8D96-4C11-87D7-8B1630F6089B}" srcOrd="0" destOrd="0" presId="urn:microsoft.com/office/officeart/2005/8/layout/chevron2"/>
    <dgm:cxn modelId="{FBC188B8-1109-4A8B-B5AD-240AE3EB50BC}" type="presOf" srcId="{A5FD060D-D13E-4D02-985C-D77411E2DC29}" destId="{4603BC84-AE2B-4712-83F0-DA5E48F42FE9}" srcOrd="0" destOrd="0" presId="urn:microsoft.com/office/officeart/2005/8/layout/chevron2"/>
    <dgm:cxn modelId="{DECD6DD3-4B0C-4A94-B5DC-6BB060F2F91C}" srcId="{A7046207-B8F0-407E-AE71-15BA33A8DE76}" destId="{9678C3C2-A6CC-4337-9BA7-F765DE3AB13C}" srcOrd="0" destOrd="0" parTransId="{6A96C2F1-94FF-4380-8065-21BF9A46F843}" sibTransId="{B8BBA1A9-7C1E-4AC4-9018-7AF89894C168}"/>
    <dgm:cxn modelId="{0EA9B708-0015-46B6-8EE0-8B3C3987D07F}" srcId="{2BB59969-11A6-4CEC-83ED-8F19764158A9}" destId="{A5FD060D-D13E-4D02-985C-D77411E2DC29}" srcOrd="0" destOrd="0" parTransId="{8D4790B5-68DB-45D1-A715-15F2317B4875}" sibTransId="{95A72B19-E659-4041-8A0C-D293A9EFB08D}"/>
    <dgm:cxn modelId="{5723B9D0-3D1A-4C12-B4DA-E0D93FA80A2C}" srcId="{15AB61F7-6428-42B7-8218-0908FF97A47A}" destId="{D25EB1B7-4AD5-4F1A-B40B-3F16A553C222}" srcOrd="0" destOrd="0" parTransId="{D20B6C85-E647-4EBF-9383-84A41DD90432}" sibTransId="{1E244ED2-639D-4D29-9C72-98E97769EF7D}"/>
    <dgm:cxn modelId="{C6051271-0AE1-4138-B067-714101E1BE07}" srcId="{DC815577-7D72-4B13-A32C-44EB1E173FAB}" destId="{CD3CEDA5-4E43-45B5-94DB-0570BFF3AC0C}" srcOrd="4" destOrd="0" parTransId="{89BCB7F1-E220-4146-8DFC-6A83FC4C5791}" sibTransId="{18638C74-33B9-4CF2-8268-F136338AA1C1}"/>
    <dgm:cxn modelId="{6A164000-D2DE-48DF-9565-1D7802C7F47F}" srcId="{8D96AD07-8339-4048-A72B-A6071BED4042}" destId="{D7074865-0BB1-451F-BFC5-147B185D4814}" srcOrd="0" destOrd="0" parTransId="{22868762-AC31-444C-A0AD-426222372E60}" sibTransId="{0B6D0D3E-2484-4883-9FC5-3239629E658D}"/>
    <dgm:cxn modelId="{30CA5B2F-CFA4-46A9-A21C-E162410B5F5F}" type="presOf" srcId="{D7074865-0BB1-451F-BFC5-147B185D4814}" destId="{3E9A0A23-E160-4097-BE98-A78D5EA052C4}" srcOrd="0" destOrd="0" presId="urn:microsoft.com/office/officeart/2005/8/layout/chevron2"/>
    <dgm:cxn modelId="{012EADCE-D052-4CF9-974B-1188C19110ED}" type="presOf" srcId="{B07713D9-E9BA-407A-8342-FFFE8AED8C54}" destId="{4B944DFF-361F-4C67-BB6E-503D0BCB794D}" srcOrd="0" destOrd="0" presId="urn:microsoft.com/office/officeart/2005/8/layout/chevron2"/>
    <dgm:cxn modelId="{12016DEE-88F1-4A1A-8702-B0E61003A283}" srcId="{DC815577-7D72-4B13-A32C-44EB1E173FAB}" destId="{A7046207-B8F0-407E-AE71-15BA33A8DE76}" srcOrd="1" destOrd="0" parTransId="{DF13586F-5ED5-46F2-B049-890F8F063880}" sibTransId="{C6CD05D7-9489-46EF-B86F-E83CA0C74E04}"/>
    <dgm:cxn modelId="{1FDC410D-B3D6-4B6F-8F83-3E0C2F1D9521}" type="presOf" srcId="{CD3CEDA5-4E43-45B5-94DB-0570BFF3AC0C}" destId="{92DFD7B4-5AF2-4B9E-882A-BF655B5C96F4}" srcOrd="0" destOrd="0" presId="urn:microsoft.com/office/officeart/2005/8/layout/chevron2"/>
    <dgm:cxn modelId="{3AE210D3-32E2-4947-90B9-A637A8F8CC3E}" srcId="{CD3CEDA5-4E43-45B5-94DB-0570BFF3AC0C}" destId="{B07713D9-E9BA-407A-8342-FFFE8AED8C54}" srcOrd="0" destOrd="0" parTransId="{9CAB8485-0773-4EC3-B214-D0423F0727FD}" sibTransId="{72AAB3E7-A712-46DC-BDC8-290608269C31}"/>
    <dgm:cxn modelId="{F9E2A937-291E-427A-ABAA-82DA62F50190}" type="presOf" srcId="{2BB59969-11A6-4CEC-83ED-8F19764158A9}" destId="{D5E0A7EF-ED3F-4569-965A-CA5D366FED6F}" srcOrd="0" destOrd="0" presId="urn:microsoft.com/office/officeart/2005/8/layout/chevron2"/>
    <dgm:cxn modelId="{72657EF7-AC9D-4C14-9E1D-87869B6411C1}" type="presParOf" srcId="{2A53A8BB-C77C-4E0C-B310-3D111D4EBE20}" destId="{FA839CD0-7474-4370-A282-045FBE5226A4}" srcOrd="0" destOrd="0" presId="urn:microsoft.com/office/officeart/2005/8/layout/chevron2"/>
    <dgm:cxn modelId="{6F022822-9F9F-43F8-B260-3B585583934C}" type="presParOf" srcId="{FA839CD0-7474-4370-A282-045FBE5226A4}" destId="{EB4C0D74-75B8-4253-869A-42389FD46A62}" srcOrd="0" destOrd="0" presId="urn:microsoft.com/office/officeart/2005/8/layout/chevron2"/>
    <dgm:cxn modelId="{6334BF61-9EEA-4B51-840D-6D71CB8597EC}" type="presParOf" srcId="{FA839CD0-7474-4370-A282-045FBE5226A4}" destId="{089FC500-E430-4BD4-813E-79C71F7EE808}" srcOrd="1" destOrd="0" presId="urn:microsoft.com/office/officeart/2005/8/layout/chevron2"/>
    <dgm:cxn modelId="{74F7CFDC-6736-4EDA-B0D0-1305AF2439FA}" type="presParOf" srcId="{2A53A8BB-C77C-4E0C-B310-3D111D4EBE20}" destId="{09872D35-C1C1-4C9F-BC4B-C798B2D97059}" srcOrd="1" destOrd="0" presId="urn:microsoft.com/office/officeart/2005/8/layout/chevron2"/>
    <dgm:cxn modelId="{00F7E81A-8BEE-493E-ABAF-302F5DE1DACF}" type="presParOf" srcId="{2A53A8BB-C77C-4E0C-B310-3D111D4EBE20}" destId="{8EC5E4E9-0757-44D9-AB52-8BCA4219452A}" srcOrd="2" destOrd="0" presId="urn:microsoft.com/office/officeart/2005/8/layout/chevron2"/>
    <dgm:cxn modelId="{8771E28D-181A-4047-8A1C-94A85D91EDB9}" type="presParOf" srcId="{8EC5E4E9-0757-44D9-AB52-8BCA4219452A}" destId="{B039AF13-8D96-4C11-87D7-8B1630F6089B}" srcOrd="0" destOrd="0" presId="urn:microsoft.com/office/officeart/2005/8/layout/chevron2"/>
    <dgm:cxn modelId="{6268420A-2205-4419-BF11-3CF5A0119D44}" type="presParOf" srcId="{8EC5E4E9-0757-44D9-AB52-8BCA4219452A}" destId="{C1C9FFAD-5443-42FE-9E89-A134FC015B2E}" srcOrd="1" destOrd="0" presId="urn:microsoft.com/office/officeart/2005/8/layout/chevron2"/>
    <dgm:cxn modelId="{CB044288-DF3A-4470-9044-629777193C5E}" type="presParOf" srcId="{2A53A8BB-C77C-4E0C-B310-3D111D4EBE20}" destId="{BAE15347-202E-4047-8F98-B85767677B92}" srcOrd="3" destOrd="0" presId="urn:microsoft.com/office/officeart/2005/8/layout/chevron2"/>
    <dgm:cxn modelId="{B1661D8A-C691-4BCC-AB44-16BAE36F58F0}" type="presParOf" srcId="{2A53A8BB-C77C-4E0C-B310-3D111D4EBE20}" destId="{E774476D-D1A4-422F-88CA-61454195DDDB}" srcOrd="4" destOrd="0" presId="urn:microsoft.com/office/officeart/2005/8/layout/chevron2"/>
    <dgm:cxn modelId="{FA155753-FACD-4E28-8D25-EB5B70D837D7}" type="presParOf" srcId="{E774476D-D1A4-422F-88CA-61454195DDDB}" destId="{8F595199-561E-49D8-9081-35CABF7E2AB0}" srcOrd="0" destOrd="0" presId="urn:microsoft.com/office/officeart/2005/8/layout/chevron2"/>
    <dgm:cxn modelId="{A17C0ECB-373F-4FB0-8230-6E8534D1E1A9}" type="presParOf" srcId="{E774476D-D1A4-422F-88CA-61454195DDDB}" destId="{3E9A0A23-E160-4097-BE98-A78D5EA052C4}" srcOrd="1" destOrd="0" presId="urn:microsoft.com/office/officeart/2005/8/layout/chevron2"/>
    <dgm:cxn modelId="{A2048735-B900-48A8-8E9E-EB3FCF188713}" type="presParOf" srcId="{2A53A8BB-C77C-4E0C-B310-3D111D4EBE20}" destId="{09DB2870-45B3-4C41-A0F1-FF32C3D3E63F}" srcOrd="5" destOrd="0" presId="urn:microsoft.com/office/officeart/2005/8/layout/chevron2"/>
    <dgm:cxn modelId="{B2609126-30B0-411A-A916-C9AFFDF36949}" type="presParOf" srcId="{2A53A8BB-C77C-4E0C-B310-3D111D4EBE20}" destId="{D03DC4AD-BE05-49EF-80BC-3CD709F63C4E}" srcOrd="6" destOrd="0" presId="urn:microsoft.com/office/officeart/2005/8/layout/chevron2"/>
    <dgm:cxn modelId="{241AFBC3-82E0-40DC-98C0-BA52DCA826CF}" type="presParOf" srcId="{D03DC4AD-BE05-49EF-80BC-3CD709F63C4E}" destId="{D5E0A7EF-ED3F-4569-965A-CA5D366FED6F}" srcOrd="0" destOrd="0" presId="urn:microsoft.com/office/officeart/2005/8/layout/chevron2"/>
    <dgm:cxn modelId="{680441A6-29BB-4FA0-97E8-403933AF2484}" type="presParOf" srcId="{D03DC4AD-BE05-49EF-80BC-3CD709F63C4E}" destId="{4603BC84-AE2B-4712-83F0-DA5E48F42FE9}" srcOrd="1" destOrd="0" presId="urn:microsoft.com/office/officeart/2005/8/layout/chevron2"/>
    <dgm:cxn modelId="{7C53C408-90F5-4A5B-B24F-8D7A949EC8C0}" type="presParOf" srcId="{2A53A8BB-C77C-4E0C-B310-3D111D4EBE20}" destId="{F30566A9-63EA-4463-BD0B-71999CE27F43}" srcOrd="7" destOrd="0" presId="urn:microsoft.com/office/officeart/2005/8/layout/chevron2"/>
    <dgm:cxn modelId="{1B5ED317-7C2F-4C64-8BA3-2973B170ADD0}" type="presParOf" srcId="{2A53A8BB-C77C-4E0C-B310-3D111D4EBE20}" destId="{C6C17929-E14B-4970-9CAE-F7270D1EE268}" srcOrd="8" destOrd="0" presId="urn:microsoft.com/office/officeart/2005/8/layout/chevron2"/>
    <dgm:cxn modelId="{8FB2D3B7-1814-4081-891D-443B3D14F306}" type="presParOf" srcId="{C6C17929-E14B-4970-9CAE-F7270D1EE268}" destId="{92DFD7B4-5AF2-4B9E-882A-BF655B5C96F4}" srcOrd="0" destOrd="0" presId="urn:microsoft.com/office/officeart/2005/8/layout/chevron2"/>
    <dgm:cxn modelId="{F3B93BD3-2FA3-45A1-8C6A-16EB9580735A}" type="presParOf" srcId="{C6C17929-E14B-4970-9CAE-F7270D1EE268}" destId="{4B944DFF-361F-4C67-BB6E-503D0BCB794D}"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4C0D74-75B8-4253-869A-42389FD46A62}">
      <dsp:nvSpPr>
        <dsp:cNvPr id="0" name=""/>
        <dsp:cNvSpPr/>
      </dsp:nvSpPr>
      <dsp:spPr>
        <a:xfrm rot="5400000">
          <a:off x="-132703" y="134780"/>
          <a:ext cx="884688" cy="619282"/>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a:solidFill>
                <a:sysClr val="window" lastClr="FFFFFF"/>
              </a:solidFill>
              <a:latin typeface="Calibri"/>
              <a:ea typeface="+mn-ea"/>
              <a:cs typeface="+mn-cs"/>
            </a:rPr>
            <a:t>0,8</a:t>
          </a:r>
        </a:p>
      </dsp:txBody>
      <dsp:txXfrm rot="5400000">
        <a:off x="-132703" y="134780"/>
        <a:ext cx="884688" cy="619282"/>
      </dsp:txXfrm>
    </dsp:sp>
    <dsp:sp modelId="{089FC500-E430-4BD4-813E-79C71F7EE808}">
      <dsp:nvSpPr>
        <dsp:cNvPr id="0" name=""/>
        <dsp:cNvSpPr/>
      </dsp:nvSpPr>
      <dsp:spPr>
        <a:xfrm rot="5400000">
          <a:off x="3108217" y="-2450727"/>
          <a:ext cx="575047" cy="5552917"/>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err="1">
              <a:solidFill>
                <a:sysClr val="windowText" lastClr="000000">
                  <a:hueOff val="0"/>
                  <a:satOff val="0"/>
                  <a:lumOff val="0"/>
                  <a:alphaOff val="0"/>
                </a:sysClr>
              </a:solidFill>
              <a:latin typeface="Calibri"/>
              <a:ea typeface="+mn-ea"/>
              <a:cs typeface="+mn-cs"/>
            </a:rPr>
            <a:t>Швидкісні</a:t>
          </a:r>
          <a:r>
            <a:rPr lang="ru-RU" sz="1600" kern="1200" dirty="0">
              <a:solidFill>
                <a:sysClr val="windowText" lastClr="000000">
                  <a:hueOff val="0"/>
                  <a:satOff val="0"/>
                  <a:lumOff val="0"/>
                  <a:alphaOff val="0"/>
                </a:sysClr>
              </a:solidFill>
              <a:latin typeface="Calibri"/>
              <a:ea typeface="+mn-ea"/>
              <a:cs typeface="+mn-cs"/>
            </a:rPr>
            <a:t> </a:t>
          </a:r>
          <a:r>
            <a:rPr lang="ru-RU" sz="1600" kern="1200" dirty="0" err="1">
              <a:solidFill>
                <a:sysClr val="windowText" lastClr="000000">
                  <a:hueOff val="0"/>
                  <a:satOff val="0"/>
                  <a:lumOff val="0"/>
                  <a:alphaOff val="0"/>
                </a:sysClr>
              </a:solidFill>
              <a:latin typeface="Calibri"/>
              <a:ea typeface="+mn-ea"/>
              <a:cs typeface="+mn-cs"/>
            </a:rPr>
            <a:t>здібності</a:t>
          </a:r>
          <a:endParaRPr lang="ru-RU" sz="1600" kern="1200" dirty="0">
            <a:solidFill>
              <a:sysClr val="windowText" lastClr="000000">
                <a:hueOff val="0"/>
                <a:satOff val="0"/>
                <a:lumOff val="0"/>
                <a:alphaOff val="0"/>
              </a:sysClr>
            </a:solidFill>
            <a:latin typeface="Calibri"/>
            <a:ea typeface="+mn-ea"/>
            <a:cs typeface="+mn-cs"/>
          </a:endParaRPr>
        </a:p>
      </dsp:txBody>
      <dsp:txXfrm rot="5400000">
        <a:off x="3108217" y="-2450727"/>
        <a:ext cx="575047" cy="5552917"/>
      </dsp:txXfrm>
    </dsp:sp>
    <dsp:sp modelId="{B039AF13-8D96-4C11-87D7-8B1630F6089B}">
      <dsp:nvSpPr>
        <dsp:cNvPr id="0" name=""/>
        <dsp:cNvSpPr/>
      </dsp:nvSpPr>
      <dsp:spPr>
        <a:xfrm rot="5400000">
          <a:off x="-125110" y="951529"/>
          <a:ext cx="884688" cy="619282"/>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ru-RU" sz="1700" kern="1200" dirty="0">
              <a:solidFill>
                <a:sysClr val="window" lastClr="FFFFFF"/>
              </a:solidFill>
              <a:latin typeface="Calibri"/>
              <a:ea typeface="+mn-ea"/>
              <a:cs typeface="+mn-cs"/>
            </a:rPr>
            <a:t>0,7</a:t>
          </a:r>
        </a:p>
      </dsp:txBody>
      <dsp:txXfrm rot="5400000">
        <a:off x="-125110" y="951529"/>
        <a:ext cx="884688" cy="619282"/>
      </dsp:txXfrm>
    </dsp:sp>
    <dsp:sp modelId="{C1C9FFAD-5443-42FE-9E89-A134FC015B2E}">
      <dsp:nvSpPr>
        <dsp:cNvPr id="0" name=""/>
        <dsp:cNvSpPr/>
      </dsp:nvSpPr>
      <dsp:spPr>
        <a:xfrm rot="5400000">
          <a:off x="3108217" y="-1722226"/>
          <a:ext cx="575047" cy="5552917"/>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err="1">
              <a:solidFill>
                <a:sysClr val="windowText" lastClr="000000">
                  <a:hueOff val="0"/>
                  <a:satOff val="0"/>
                  <a:lumOff val="0"/>
                  <a:alphaOff val="0"/>
                </a:sysClr>
              </a:solidFill>
              <a:latin typeface="Calibri"/>
              <a:ea typeface="+mn-ea"/>
              <a:cs typeface="+mn-cs"/>
            </a:rPr>
            <a:t>Гнучкість</a:t>
          </a:r>
          <a:r>
            <a:rPr lang="en-US" sz="1600" kern="1200" dirty="0">
              <a:solidFill>
                <a:sysClr val="windowText" lastClr="000000">
                  <a:hueOff val="0"/>
                  <a:satOff val="0"/>
                  <a:lumOff val="0"/>
                  <a:alphaOff val="0"/>
                </a:sysClr>
              </a:solidFill>
              <a:latin typeface="Calibri"/>
              <a:ea typeface="+mn-ea"/>
              <a:cs typeface="+mn-cs"/>
            </a:rPr>
            <a:t> </a:t>
          </a:r>
          <a:endParaRPr lang="ru-RU" sz="1600" kern="1200" dirty="0">
            <a:solidFill>
              <a:sysClr val="windowText" lastClr="000000">
                <a:hueOff val="0"/>
                <a:satOff val="0"/>
                <a:lumOff val="0"/>
                <a:alphaOff val="0"/>
              </a:sysClr>
            </a:solidFill>
            <a:latin typeface="Calibri"/>
            <a:ea typeface="+mn-ea"/>
            <a:cs typeface="+mn-cs"/>
          </a:endParaRPr>
        </a:p>
      </dsp:txBody>
      <dsp:txXfrm rot="5400000">
        <a:off x="3108217" y="-1722226"/>
        <a:ext cx="575047" cy="5552917"/>
      </dsp:txXfrm>
    </dsp:sp>
    <dsp:sp modelId="{8F595199-561E-49D8-9081-35CABF7E2AB0}">
      <dsp:nvSpPr>
        <dsp:cNvPr id="0" name=""/>
        <dsp:cNvSpPr/>
      </dsp:nvSpPr>
      <dsp:spPr>
        <a:xfrm rot="5400000">
          <a:off x="-132703" y="1664043"/>
          <a:ext cx="884688" cy="619282"/>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ru-RU" sz="1700" kern="1200" dirty="0">
              <a:solidFill>
                <a:sysClr val="window" lastClr="FFFFFF"/>
              </a:solidFill>
              <a:latin typeface="Calibri"/>
              <a:ea typeface="+mn-ea"/>
              <a:cs typeface="+mn-cs"/>
            </a:rPr>
            <a:t>0,6</a:t>
          </a:r>
        </a:p>
      </dsp:txBody>
      <dsp:txXfrm rot="5400000">
        <a:off x="-132703" y="1664043"/>
        <a:ext cx="884688" cy="619282"/>
      </dsp:txXfrm>
    </dsp:sp>
    <dsp:sp modelId="{3E9A0A23-E160-4097-BE98-A78D5EA052C4}">
      <dsp:nvSpPr>
        <dsp:cNvPr id="0" name=""/>
        <dsp:cNvSpPr/>
      </dsp:nvSpPr>
      <dsp:spPr>
        <a:xfrm rot="5400000">
          <a:off x="3108217" y="-957594"/>
          <a:ext cx="575047" cy="5552917"/>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ru-RU" sz="1600" kern="1200" dirty="0">
              <a:solidFill>
                <a:sysClr val="windowText" lastClr="000000">
                  <a:hueOff val="0"/>
                  <a:satOff val="0"/>
                  <a:lumOff val="0"/>
                  <a:alphaOff val="0"/>
                </a:sysClr>
              </a:solidFill>
              <a:latin typeface="Calibri"/>
              <a:ea typeface="+mn-ea"/>
              <a:cs typeface="+mn-cs"/>
            </a:rPr>
            <a:t>Сила</a:t>
          </a:r>
        </a:p>
        <a:p>
          <a:pPr marL="171450" lvl="1" indent="0" algn="l" defTabSz="711200">
            <a:lnSpc>
              <a:spcPct val="90000"/>
            </a:lnSpc>
            <a:spcBef>
              <a:spcPct val="0"/>
            </a:spcBef>
            <a:spcAft>
              <a:spcPct val="15000"/>
            </a:spcAft>
            <a:buChar char="••"/>
          </a:pPr>
          <a:endParaRPr lang="ru-RU" sz="1600" kern="1200" dirty="0">
            <a:solidFill>
              <a:sysClr val="windowText" lastClr="000000">
                <a:hueOff val="0"/>
                <a:satOff val="0"/>
                <a:lumOff val="0"/>
                <a:alphaOff val="0"/>
              </a:sysClr>
            </a:solidFill>
            <a:latin typeface="Calibri"/>
            <a:ea typeface="+mn-ea"/>
            <a:cs typeface="+mn-cs"/>
          </a:endParaRPr>
        </a:p>
      </dsp:txBody>
      <dsp:txXfrm rot="5400000">
        <a:off x="3108217" y="-957594"/>
        <a:ext cx="575047" cy="5552917"/>
      </dsp:txXfrm>
    </dsp:sp>
    <dsp:sp modelId="{D5E0A7EF-ED3F-4569-965A-CA5D366FED6F}">
      <dsp:nvSpPr>
        <dsp:cNvPr id="0" name=""/>
        <dsp:cNvSpPr/>
      </dsp:nvSpPr>
      <dsp:spPr>
        <a:xfrm rot="5400000">
          <a:off x="-132703" y="2428675"/>
          <a:ext cx="884688" cy="619282"/>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ru-RU" sz="1700" kern="1200" dirty="0">
              <a:solidFill>
                <a:sysClr val="window" lastClr="FFFFFF"/>
              </a:solidFill>
              <a:latin typeface="Calibri"/>
              <a:ea typeface="+mn-ea"/>
              <a:cs typeface="+mn-cs"/>
            </a:rPr>
            <a:t>0,5</a:t>
          </a:r>
        </a:p>
      </dsp:txBody>
      <dsp:txXfrm rot="5400000">
        <a:off x="-132703" y="2428675"/>
        <a:ext cx="884688" cy="619282"/>
      </dsp:txXfrm>
    </dsp:sp>
    <dsp:sp modelId="{4603BC84-AE2B-4712-83F0-DA5E48F42FE9}">
      <dsp:nvSpPr>
        <dsp:cNvPr id="0" name=""/>
        <dsp:cNvSpPr/>
      </dsp:nvSpPr>
      <dsp:spPr>
        <a:xfrm rot="5400000">
          <a:off x="3108217" y="-192962"/>
          <a:ext cx="575047" cy="5552917"/>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err="1">
              <a:solidFill>
                <a:sysClr val="windowText" lastClr="000000">
                  <a:hueOff val="0"/>
                  <a:satOff val="0"/>
                  <a:lumOff val="0"/>
                  <a:alphaOff val="0"/>
                </a:sysClr>
              </a:solidFill>
              <a:latin typeface="Calibri"/>
              <a:ea typeface="+mn-ea"/>
              <a:cs typeface="+mn-cs"/>
            </a:rPr>
            <a:t>Витривалість</a:t>
          </a:r>
          <a:endParaRPr lang="ru-RU" sz="1600" kern="1200" dirty="0">
            <a:solidFill>
              <a:sysClr val="windowText" lastClr="000000">
                <a:hueOff val="0"/>
                <a:satOff val="0"/>
                <a:lumOff val="0"/>
                <a:alphaOff val="0"/>
              </a:sysClr>
            </a:solidFill>
            <a:latin typeface="Calibri"/>
            <a:ea typeface="+mn-ea"/>
            <a:cs typeface="+mn-cs"/>
          </a:endParaRPr>
        </a:p>
      </dsp:txBody>
      <dsp:txXfrm rot="5400000">
        <a:off x="3108217" y="-192962"/>
        <a:ext cx="575047" cy="5552917"/>
      </dsp:txXfrm>
    </dsp:sp>
    <dsp:sp modelId="{92DFD7B4-5AF2-4B9E-882A-BF655B5C96F4}">
      <dsp:nvSpPr>
        <dsp:cNvPr id="0" name=""/>
        <dsp:cNvSpPr/>
      </dsp:nvSpPr>
      <dsp:spPr>
        <a:xfrm rot="5400000">
          <a:off x="-132703" y="3193307"/>
          <a:ext cx="884688" cy="619282"/>
        </a:xfrm>
        <a:prstGeom prst="chevron">
          <a:avLst/>
        </a:prstGeom>
        <a:solidFill>
          <a:srgbClr val="0F6FC6">
            <a:hueOff val="0"/>
            <a:satOff val="0"/>
            <a:lumOff val="0"/>
            <a:alphaOff val="0"/>
          </a:srgb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ru-RU" sz="1700" kern="1200" dirty="0">
              <a:solidFill>
                <a:sysClr val="window" lastClr="FFFFFF"/>
              </a:solidFill>
              <a:latin typeface="Calibri"/>
              <a:ea typeface="+mn-ea"/>
              <a:cs typeface="+mn-cs"/>
            </a:rPr>
            <a:t>0,4</a:t>
          </a:r>
        </a:p>
      </dsp:txBody>
      <dsp:txXfrm rot="5400000">
        <a:off x="-132703" y="3193307"/>
        <a:ext cx="884688" cy="619282"/>
      </dsp:txXfrm>
    </dsp:sp>
    <dsp:sp modelId="{4B944DFF-361F-4C67-BB6E-503D0BCB794D}">
      <dsp:nvSpPr>
        <dsp:cNvPr id="0" name=""/>
        <dsp:cNvSpPr/>
      </dsp:nvSpPr>
      <dsp:spPr>
        <a:xfrm rot="5400000">
          <a:off x="3086061" y="518131"/>
          <a:ext cx="575047" cy="5552917"/>
        </a:xfrm>
        <a:prstGeom prst="round2SameRect">
          <a:avLst/>
        </a:prstGeom>
        <a:solidFill>
          <a:sysClr val="window" lastClr="FFFFFF">
            <a:alpha val="90000"/>
            <a:hueOff val="0"/>
            <a:satOff val="0"/>
            <a:lumOff val="0"/>
            <a:alphaOff val="0"/>
          </a:sysClr>
        </a:solidFill>
        <a:ln w="25400" cap="flat"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err="1">
              <a:solidFill>
                <a:sysClr val="windowText" lastClr="000000">
                  <a:hueOff val="0"/>
                  <a:satOff val="0"/>
                  <a:lumOff val="0"/>
                  <a:alphaOff val="0"/>
                </a:sysClr>
              </a:solidFill>
              <a:latin typeface="Calibri"/>
              <a:ea typeface="+mn-ea"/>
              <a:cs typeface="+mn-cs"/>
            </a:rPr>
            <a:t>Координаційні</a:t>
          </a:r>
          <a:r>
            <a:rPr lang="ru-RU" sz="1600" kern="1200" dirty="0">
              <a:solidFill>
                <a:sysClr val="windowText" lastClr="000000">
                  <a:hueOff val="0"/>
                  <a:satOff val="0"/>
                  <a:lumOff val="0"/>
                  <a:alphaOff val="0"/>
                </a:sysClr>
              </a:solidFill>
              <a:latin typeface="Calibri"/>
              <a:ea typeface="+mn-ea"/>
              <a:cs typeface="+mn-cs"/>
            </a:rPr>
            <a:t>  </a:t>
          </a:r>
          <a:r>
            <a:rPr lang="ru-RU" sz="1600" kern="1200" dirty="0" err="1">
              <a:solidFill>
                <a:sysClr val="windowText" lastClr="000000">
                  <a:hueOff val="0"/>
                  <a:satOff val="0"/>
                  <a:lumOff val="0"/>
                  <a:alphaOff val="0"/>
                </a:sysClr>
              </a:solidFill>
              <a:latin typeface="Calibri"/>
              <a:ea typeface="+mn-ea"/>
              <a:cs typeface="+mn-cs"/>
            </a:rPr>
            <a:t>здібності</a:t>
          </a:r>
          <a:endParaRPr lang="ru-RU" sz="1600" kern="1200" dirty="0">
            <a:solidFill>
              <a:sysClr val="windowText" lastClr="000000">
                <a:hueOff val="0"/>
                <a:satOff val="0"/>
                <a:lumOff val="0"/>
                <a:alphaOff val="0"/>
              </a:sysClr>
            </a:solidFill>
            <a:latin typeface="Calibri"/>
            <a:ea typeface="+mn-ea"/>
            <a:cs typeface="+mn-cs"/>
          </a:endParaRPr>
        </a:p>
      </dsp:txBody>
      <dsp:txXfrm rot="5400000">
        <a:off x="3086061" y="518131"/>
        <a:ext cx="575047" cy="55529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uk-UA"/>
          </a:p>
        </p:txBody>
      </p:sp>
      <p:sp>
        <p:nvSpPr>
          <p:cNvPr id="3" name="Дата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C3CD67C1-0B76-4298-86AA-F38DF9C2B40E}" type="datetimeFigureOut">
              <a:rPr lang="uk-UA" smtClean="0"/>
              <a:pPr/>
              <a:t>07.04.2022</a:t>
            </a:fld>
            <a:endParaRPr lang="uk-UA"/>
          </a:p>
        </p:txBody>
      </p:sp>
      <p:sp>
        <p:nvSpPr>
          <p:cNvPr id="4" name="Образ слайда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uk-UA"/>
          </a:p>
        </p:txBody>
      </p:sp>
      <p:sp>
        <p:nvSpPr>
          <p:cNvPr id="5" name="Заметки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uk-UA"/>
          </a:p>
        </p:txBody>
      </p:sp>
      <p:sp>
        <p:nvSpPr>
          <p:cNvPr id="7" name="Номер слайда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FA972BF5-66B0-4F20-BA18-0A6CE1C45729}" type="slidenum">
              <a:rPr lang="uk-UA" smtClean="0"/>
              <a:pPr/>
              <a:t>‹#›</a:t>
            </a:fld>
            <a:endParaRPr lang="uk-UA"/>
          </a:p>
        </p:txBody>
      </p:sp>
    </p:spTree>
    <p:extLst>
      <p:ext uri="{BB962C8B-B14F-4D97-AF65-F5344CB8AC3E}">
        <p14:creationId xmlns:p14="http://schemas.microsoft.com/office/powerpoint/2010/main" xmlns="" val="367789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ru.wikipedia.org/wiki/%D0%93%D0%B5%D0%B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ru.wikipedia.org/wiki/%D0%93%D0%B5%D0%BD%D0%BE%D0%BC_%D1%87%D0%B5%D0%BB%D0%BE%D0%B2%D0%B5%D0%BA%D0%B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affeineinformer.com/caffeine-sensitivity"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affeineinformer.com/the-half-life-of-caffei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972BF5-66B0-4F20-BA18-0A6CE1C45729}" type="slidenum">
              <a:rPr lang="uk-UA" smtClean="0"/>
              <a:pPr/>
              <a:t>1</a:t>
            </a:fld>
            <a:endParaRPr lang="uk-UA"/>
          </a:p>
        </p:txBody>
      </p:sp>
    </p:spTree>
    <p:extLst>
      <p:ext uri="{BB962C8B-B14F-4D97-AF65-F5344CB8AC3E}">
        <p14:creationId xmlns:p14="http://schemas.microsoft.com/office/powerpoint/2010/main" xmlns="" val="341528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A972BF5-66B0-4F20-BA18-0A6CE1C45729}" type="slidenum">
              <a:rPr lang="uk-UA" smtClean="0"/>
              <a:pPr/>
              <a:t>15</a:t>
            </a:fld>
            <a:endParaRPr lang="uk-UA"/>
          </a:p>
        </p:txBody>
      </p:sp>
    </p:spTree>
    <p:extLst>
      <p:ext uri="{BB962C8B-B14F-4D97-AF65-F5344CB8AC3E}">
        <p14:creationId xmlns:p14="http://schemas.microsoft.com/office/powerpoint/2010/main" xmlns="" val="274509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itchFamily="34" charset="0"/>
              <a:buNone/>
            </a:pPr>
            <a:r>
              <a:rPr lang="uk-UA" sz="1300" dirty="0" err="1"/>
              <a:t>Современные</a:t>
            </a:r>
            <a:r>
              <a:rPr lang="uk-UA" sz="1300" dirty="0"/>
              <a:t> </a:t>
            </a:r>
            <a:r>
              <a:rPr lang="uk-UA" sz="1300" dirty="0" err="1"/>
              <a:t>результаты</a:t>
            </a:r>
            <a:r>
              <a:rPr lang="uk-UA" sz="1300" dirty="0"/>
              <a:t>, </a:t>
            </a:r>
            <a:r>
              <a:rPr lang="uk-UA" sz="1300" dirty="0" err="1"/>
              <a:t>демонстрируемые</a:t>
            </a:r>
            <a:r>
              <a:rPr lang="uk-UA" sz="1300" dirty="0"/>
              <a:t> спортсменами в спорте </a:t>
            </a:r>
            <a:r>
              <a:rPr lang="uk-UA" sz="1300" dirty="0" err="1"/>
              <a:t>высших</a:t>
            </a:r>
            <a:r>
              <a:rPr lang="uk-UA" sz="1300" dirty="0"/>
              <a:t> </a:t>
            </a:r>
            <a:r>
              <a:rPr lang="uk-UA" sz="1300" dirty="0" err="1"/>
              <a:t>достижений</a:t>
            </a:r>
            <a:r>
              <a:rPr lang="uk-UA" sz="1300" dirty="0"/>
              <a:t>  достигли </a:t>
            </a:r>
            <a:r>
              <a:rPr lang="uk-UA" sz="1300" dirty="0" err="1"/>
              <a:t>человеческих</a:t>
            </a:r>
            <a:r>
              <a:rPr lang="uk-UA" sz="1300" dirty="0"/>
              <a:t> </a:t>
            </a:r>
            <a:r>
              <a:rPr lang="uk-UA" sz="1300" dirty="0" err="1"/>
              <a:t>пределов</a:t>
            </a:r>
            <a:endParaRPr lang="uk-UA" sz="1300" dirty="0"/>
          </a:p>
          <a:p>
            <a:pPr eaLnBrk="1" hangingPunct="1"/>
            <a:r>
              <a:rPr lang="uk-UA" altLang="ru-RU" b="1" dirty="0">
                <a:latin typeface="Arial" panose="020B0604020202020204" pitchFamily="34" charset="0"/>
              </a:rPr>
              <a:t>Міжнародна конкуренція у спорті досягла такого рівня, що для досягнення спортивних результатів світового рівня  необхідно мати спортивний талант, а для встановлення рекордів – спортивна геніальність</a:t>
            </a:r>
          </a:p>
          <a:p>
            <a:pPr eaLnBrk="1" hangingPunct="1"/>
            <a:r>
              <a:rPr lang="uk-UA" altLang="ru-RU" b="1" u="sng" dirty="0">
                <a:latin typeface="Arial" panose="020B0604020202020204" pitchFamily="34" charset="0"/>
              </a:rPr>
              <a:t>Скільки серед</a:t>
            </a:r>
            <a:r>
              <a:rPr lang="uk-UA" altLang="ru-RU" b="1" u="sng" baseline="0" dirty="0">
                <a:latin typeface="Arial" panose="020B0604020202020204" pitchFamily="34" charset="0"/>
              </a:rPr>
              <a:t> населення спортивно обдарованих людей???</a:t>
            </a:r>
            <a:endParaRPr lang="uk-UA" altLang="ru-RU" b="1" u="sng" dirty="0">
              <a:latin typeface="Arial" panose="020B0604020202020204" pitchFamily="34" charset="0"/>
            </a:endParaRPr>
          </a:p>
          <a:p>
            <a:pPr eaLnBrk="1" hangingPunct="1">
              <a:buFontTx/>
              <a:buChar char="•"/>
            </a:pPr>
            <a:r>
              <a:rPr lang="uk-UA" altLang="ru-RU" dirty="0">
                <a:latin typeface="Arial" panose="020B0604020202020204" pitchFamily="34" charset="0"/>
              </a:rPr>
              <a:t>За допомогою математичної моделі Р. </a:t>
            </a:r>
            <a:r>
              <a:rPr lang="uk-UA" altLang="ru-RU" dirty="0" err="1">
                <a:latin typeface="Arial" panose="020B0604020202020204" pitchFamily="34" charset="0"/>
              </a:rPr>
              <a:t>Ковар</a:t>
            </a:r>
            <a:r>
              <a:rPr lang="uk-UA" altLang="ru-RU" dirty="0">
                <a:latin typeface="Arial" panose="020B0604020202020204" pitchFamily="34" charset="0"/>
              </a:rPr>
              <a:t> (1997) підрахував, що 38% популяції мають </a:t>
            </a:r>
            <a:r>
              <a:rPr lang="uk-UA" altLang="ru-RU" dirty="0" err="1">
                <a:latin typeface="Arial" panose="020B0604020202020204" pitchFamily="34" charset="0"/>
              </a:rPr>
              <a:t>средній</a:t>
            </a:r>
            <a:r>
              <a:rPr lang="uk-UA" altLang="ru-RU" dirty="0">
                <a:latin typeface="Arial" panose="020B0604020202020204" pitchFamily="34" charset="0"/>
              </a:rPr>
              <a:t> розвиток рухових здібностей, 7% - дуже низькі або високі рухові здібності. Тільки 0,13% населення можуть бути спортивно талановитими (54 тис).</a:t>
            </a:r>
            <a:r>
              <a:rPr lang="en-US" altLang="ru-RU" dirty="0">
                <a:latin typeface="Arial" panose="020B0604020202020204" pitchFamily="34" charset="0"/>
              </a:rPr>
              <a:t> </a:t>
            </a:r>
            <a:r>
              <a:rPr lang="uk-UA" altLang="ru-RU" dirty="0">
                <a:latin typeface="Arial" panose="020B0604020202020204" pitchFamily="34" charset="0"/>
              </a:rPr>
              <a:t>На  Пошук цих талантів спрямований спортивний добір, </a:t>
            </a:r>
            <a:r>
              <a:rPr lang="ru-RU" altLang="ru-RU" dirty="0" err="1">
                <a:latin typeface="Arial" panose="020B0604020202020204" pitchFamily="34" charset="0"/>
              </a:rPr>
              <a:t>Незважаючи</a:t>
            </a:r>
            <a:r>
              <a:rPr lang="ru-RU" altLang="ru-RU" dirty="0">
                <a:latin typeface="Arial" panose="020B0604020202020204" pitchFamily="34" charset="0"/>
              </a:rPr>
              <a:t> на </a:t>
            </a:r>
            <a:r>
              <a:rPr lang="ru-RU" altLang="ru-RU" dirty="0" err="1">
                <a:latin typeface="Arial" panose="020B0604020202020204" pitchFamily="34" charset="0"/>
              </a:rPr>
              <a:t>сучасні</a:t>
            </a:r>
            <a:r>
              <a:rPr lang="ru-RU" altLang="ru-RU" dirty="0">
                <a:latin typeface="Arial" panose="020B0604020202020204" pitchFamily="34" charset="0"/>
              </a:rPr>
              <a:t> </a:t>
            </a:r>
            <a:r>
              <a:rPr lang="ru-RU" altLang="ru-RU" dirty="0" err="1">
                <a:latin typeface="Arial" panose="020B0604020202020204" pitchFamily="34" charset="0"/>
              </a:rPr>
              <a:t>прогресивні</a:t>
            </a:r>
            <a:r>
              <a:rPr lang="ru-RU" altLang="ru-RU" dirty="0">
                <a:latin typeface="Arial" panose="020B0604020202020204" pitchFamily="34" charset="0"/>
              </a:rPr>
              <a:t> </a:t>
            </a:r>
            <a:r>
              <a:rPr lang="ru-RU" altLang="ru-RU" dirty="0" err="1">
                <a:latin typeface="Arial" panose="020B0604020202020204" pitchFamily="34" charset="0"/>
              </a:rPr>
              <a:t>технології</a:t>
            </a:r>
            <a:r>
              <a:rPr lang="ru-RU" altLang="ru-RU" dirty="0">
                <a:latin typeface="Arial" panose="020B0604020202020204" pitchFamily="34" charset="0"/>
              </a:rPr>
              <a:t>, </a:t>
            </a:r>
            <a:r>
              <a:rPr lang="ru-RU" altLang="ru-RU" dirty="0" err="1">
                <a:latin typeface="Arial" panose="020B0604020202020204" pitchFamily="34" charset="0"/>
              </a:rPr>
              <a:t>що</a:t>
            </a:r>
            <a:r>
              <a:rPr lang="ru-RU" altLang="ru-RU" dirty="0">
                <a:latin typeface="Arial" panose="020B0604020202020204" pitchFamily="34" charset="0"/>
              </a:rPr>
              <a:t> </a:t>
            </a:r>
            <a:r>
              <a:rPr lang="ru-RU" altLang="ru-RU" dirty="0" err="1">
                <a:latin typeface="Arial" panose="020B0604020202020204" pitchFamily="34" charset="0"/>
              </a:rPr>
              <a:t>використовуються</a:t>
            </a:r>
            <a:r>
              <a:rPr lang="ru-RU" altLang="ru-RU" dirty="0">
                <a:latin typeface="Arial" panose="020B0604020202020204" pitchFamily="34" charset="0"/>
              </a:rPr>
              <a:t> у спортивному </a:t>
            </a:r>
            <a:r>
              <a:rPr lang="ru-RU" altLang="ru-RU" dirty="0" err="1">
                <a:latin typeface="Arial" panose="020B0604020202020204" pitchFamily="34" charset="0"/>
              </a:rPr>
              <a:t>доборі</a:t>
            </a:r>
            <a:r>
              <a:rPr lang="ru-RU" altLang="ru-RU" dirty="0">
                <a:latin typeface="Arial" panose="020B0604020202020204" pitchFamily="34" charset="0"/>
              </a:rPr>
              <a:t>, </a:t>
            </a:r>
            <a:r>
              <a:rPr lang="uk-UA" altLang="ru-RU" dirty="0">
                <a:latin typeface="Arial" panose="020B0604020202020204" pitchFamily="34" charset="0"/>
              </a:rPr>
              <a:t>ряд</a:t>
            </a:r>
            <a:r>
              <a:rPr lang="uk-UA" altLang="ru-RU" baseline="0" dirty="0">
                <a:latin typeface="Arial" panose="020B0604020202020204" pitchFamily="34" charset="0"/>
              </a:rPr>
              <a:t> </a:t>
            </a:r>
            <a:r>
              <a:rPr lang="ru-RU" altLang="ru-RU" dirty="0" err="1">
                <a:latin typeface="Arial" panose="020B0604020202020204" pitchFamily="34" charset="0"/>
              </a:rPr>
              <a:t>труднощів</a:t>
            </a:r>
            <a:r>
              <a:rPr lang="ru-RU" altLang="ru-RU" dirty="0">
                <a:latin typeface="Arial" panose="020B0604020202020204" pitchFamily="34" charset="0"/>
              </a:rPr>
              <a:t>, </a:t>
            </a:r>
            <a:r>
              <a:rPr lang="ru-RU" altLang="ru-RU" dirty="0" err="1">
                <a:latin typeface="Arial" panose="020B0604020202020204" pitchFamily="34" charset="0"/>
              </a:rPr>
              <a:t>зумовлює</a:t>
            </a:r>
            <a:r>
              <a:rPr lang="ru-RU" altLang="ru-RU" dirty="0">
                <a:latin typeface="Arial" panose="020B0604020202020204" pitchFamily="34" charset="0"/>
              </a:rPr>
              <a:t> </a:t>
            </a:r>
            <a:r>
              <a:rPr lang="ru-RU" altLang="ru-RU" dirty="0" err="1">
                <a:latin typeface="Arial" panose="020B0604020202020204" pitchFamily="34" charset="0"/>
              </a:rPr>
              <a:t>необхідність</a:t>
            </a:r>
            <a:r>
              <a:rPr lang="ru-RU" altLang="ru-RU" dirty="0">
                <a:latin typeface="Arial" panose="020B0604020202020204" pitchFamily="34" charset="0"/>
              </a:rPr>
              <a:t> </a:t>
            </a:r>
            <a:r>
              <a:rPr lang="ru-RU" altLang="ru-RU" dirty="0" err="1">
                <a:latin typeface="Arial" panose="020B0604020202020204" pitchFamily="34" charset="0"/>
              </a:rPr>
              <a:t>удосконалення</a:t>
            </a:r>
            <a:r>
              <a:rPr lang="ru-RU" altLang="ru-RU" dirty="0">
                <a:latin typeface="Arial" panose="020B0604020202020204" pitchFamily="34" charset="0"/>
              </a:rPr>
              <a:t> </a:t>
            </a:r>
            <a:r>
              <a:rPr lang="ru-RU" altLang="ru-RU" dirty="0" err="1">
                <a:latin typeface="Arial" panose="020B0604020202020204" pitchFamily="34" charset="0"/>
              </a:rPr>
              <a:t>організаційних</a:t>
            </a:r>
            <a:r>
              <a:rPr lang="ru-RU" altLang="ru-RU" dirty="0">
                <a:latin typeface="Arial" panose="020B0604020202020204" pitchFamily="34" charset="0"/>
              </a:rPr>
              <a:t> основ </a:t>
            </a:r>
            <a:r>
              <a:rPr lang="ru-RU" altLang="ru-RU" dirty="0" err="1">
                <a:latin typeface="Arial" panose="020B0604020202020204" pitchFamily="34" charset="0"/>
              </a:rPr>
              <a:t>системи</a:t>
            </a:r>
            <a:r>
              <a:rPr lang="ru-RU" altLang="ru-RU" dirty="0">
                <a:latin typeface="Arial" panose="020B0604020202020204" pitchFamily="34" charset="0"/>
              </a:rPr>
              <a:t> добору.  Тому на </a:t>
            </a:r>
            <a:r>
              <a:rPr lang="ru-RU" altLang="ru-RU" dirty="0" err="1">
                <a:latin typeface="Arial" panose="020B0604020202020204" pitchFamily="34" charset="0"/>
              </a:rPr>
              <a:t>допомогу</a:t>
            </a:r>
            <a:r>
              <a:rPr lang="ru-RU" altLang="ru-RU" dirty="0">
                <a:latin typeface="Arial" panose="020B0604020202020204" pitchFamily="34" charset="0"/>
              </a:rPr>
              <a:t> приходить спортивна генетика.</a:t>
            </a:r>
          </a:p>
          <a:p>
            <a:endParaRPr lang="uk-UA" dirty="0"/>
          </a:p>
        </p:txBody>
      </p:sp>
      <p:sp>
        <p:nvSpPr>
          <p:cNvPr id="4" name="Slide Number Placeholder 3"/>
          <p:cNvSpPr>
            <a:spLocks noGrp="1"/>
          </p:cNvSpPr>
          <p:nvPr>
            <p:ph type="sldNum" sz="quarter" idx="10"/>
          </p:nvPr>
        </p:nvSpPr>
        <p:spPr/>
        <p:txBody>
          <a:bodyPr/>
          <a:lstStyle/>
          <a:p>
            <a:fld id="{FA972BF5-66B0-4F20-BA18-0A6CE1C45729}" type="slidenum">
              <a:rPr lang="uk-UA" smtClean="0"/>
              <a:pPr/>
              <a:t>5</a:t>
            </a:fld>
            <a:endParaRPr lang="uk-UA"/>
          </a:p>
        </p:txBody>
      </p:sp>
    </p:spTree>
    <p:extLst>
      <p:ext uri="{BB962C8B-B14F-4D97-AF65-F5344CB8AC3E}">
        <p14:creationId xmlns:p14="http://schemas.microsoft.com/office/powerpoint/2010/main" xmlns="" val="243051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300" dirty="0"/>
              <a:t>…</a:t>
            </a:r>
          </a:p>
          <a:p>
            <a:r>
              <a:rPr lang="uk-UA" sz="1300" dirty="0"/>
              <a:t>Було встановлено, що найбільш схильними до тренування фізичними якостями є загальна витривалість і координація, а найменш схильними –  швидкість і гнучкість. Це означає, що останні дві якості, у найбільшій мірі, залежать від генетичного впливу, ніж від середовищ них факторів. Інакше кажучи, показники швидкості, у процесі багаторічного тренування, збільшуються у 1,5 – 2 рази, сила – у 1,5 – 4 рази, а витривалість – у десятки разів, за рахунок широкого спектру адаптаційних механізмів</a:t>
            </a:r>
            <a:r>
              <a:rPr lang="ru-RU" sz="1300" dirty="0"/>
              <a:t> [Сергиенко Л.П. Близнецы в науке]. </a:t>
            </a:r>
            <a:r>
              <a:rPr lang="uk-UA" sz="1300" dirty="0"/>
              <a:t> </a:t>
            </a:r>
            <a:r>
              <a:rPr lang="uk-UA" sz="1300" dirty="0" err="1"/>
              <a:t>Однако</a:t>
            </a:r>
            <a:r>
              <a:rPr lang="uk-UA" sz="1300" dirty="0"/>
              <a:t> </a:t>
            </a:r>
            <a:r>
              <a:rPr lang="uk-UA" sz="1300" dirty="0" err="1"/>
              <a:t>увеличение</a:t>
            </a:r>
            <a:r>
              <a:rPr lang="uk-UA" sz="1300" dirty="0"/>
              <a:t> МПК в результате </a:t>
            </a:r>
            <a:r>
              <a:rPr lang="uk-UA" sz="1300" dirty="0" err="1"/>
              <a:t>тренировок</a:t>
            </a:r>
            <a:r>
              <a:rPr lang="uk-UA" sz="1300" dirty="0"/>
              <a:t> </a:t>
            </a:r>
            <a:r>
              <a:rPr lang="uk-UA" sz="1300" dirty="0" err="1"/>
              <a:t>составляет</a:t>
            </a:r>
            <a:r>
              <a:rPr lang="uk-UA" sz="1300" dirty="0"/>
              <a:t> 20-30%.</a:t>
            </a:r>
            <a:endParaRPr lang="ru-RU" sz="1300" dirty="0"/>
          </a:p>
          <a:p>
            <a:r>
              <a:rPr lang="uk-UA" sz="1300" dirty="0"/>
              <a:t> </a:t>
            </a:r>
            <a:endParaRPr lang="uk-UA" dirty="0"/>
          </a:p>
        </p:txBody>
      </p:sp>
      <p:sp>
        <p:nvSpPr>
          <p:cNvPr id="4" name="Slide Number Placeholder 3"/>
          <p:cNvSpPr>
            <a:spLocks noGrp="1"/>
          </p:cNvSpPr>
          <p:nvPr>
            <p:ph type="sldNum" sz="quarter" idx="10"/>
          </p:nvPr>
        </p:nvSpPr>
        <p:spPr/>
        <p:txBody>
          <a:bodyPr/>
          <a:lstStyle/>
          <a:p>
            <a:fld id="{FA972BF5-66B0-4F20-BA18-0A6CE1C45729}" type="slidenum">
              <a:rPr lang="uk-UA" smtClean="0"/>
              <a:pPr/>
              <a:t>6</a:t>
            </a:fld>
            <a:endParaRPr lang="uk-UA"/>
          </a:p>
        </p:txBody>
      </p:sp>
    </p:spTree>
    <p:extLst>
      <p:ext uri="{BB962C8B-B14F-4D97-AF65-F5344CB8AC3E}">
        <p14:creationId xmlns:p14="http://schemas.microsoft.com/office/powerpoint/2010/main" xmlns="" val="398878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300" dirty="0"/>
              <a:t>Широкомасштабний багаторічний міжнародний проект «Геном людини», що почався у 1986 році під керівництвом Джеймса </a:t>
            </a:r>
            <a:r>
              <a:rPr lang="uk-UA" sz="1300" dirty="0" err="1"/>
              <a:t>Уотсона</a:t>
            </a:r>
            <a:r>
              <a:rPr lang="uk-UA" sz="1300" dirty="0"/>
              <a:t>, а пізніше Френсіса </a:t>
            </a:r>
            <a:r>
              <a:rPr lang="uk-UA" sz="1300" dirty="0" err="1"/>
              <a:t>Коллинза</a:t>
            </a:r>
            <a:r>
              <a:rPr lang="uk-UA" sz="1300" dirty="0"/>
              <a:t> (</a:t>
            </a:r>
            <a:r>
              <a:rPr lang="ru-RU" sz="1300" dirty="0" err="1"/>
              <a:t>Francis</a:t>
            </a:r>
            <a:r>
              <a:rPr lang="ru-RU" sz="1300" dirty="0"/>
              <a:t> </a:t>
            </a:r>
            <a:r>
              <a:rPr lang="ru-RU" sz="1300" dirty="0" err="1"/>
              <a:t>Collins</a:t>
            </a:r>
            <a:r>
              <a:rPr lang="uk-UA" sz="1300" dirty="0"/>
              <a:t>) здійснив величезний вплив на розвиток як всієї медико - біологічної науки так і на спортивну генетику зокрема. </a:t>
            </a:r>
          </a:p>
          <a:p>
            <a:r>
              <a:rPr lang="ru-RU" sz="1300" dirty="0"/>
              <a:t> Полное </a:t>
            </a:r>
            <a:r>
              <a:rPr lang="ru-RU" sz="1300" dirty="0" err="1"/>
              <a:t>секвенирование</a:t>
            </a:r>
            <a:r>
              <a:rPr lang="ru-RU" sz="1300" dirty="0"/>
              <a:t> выявило, что человеческий геном содержит 20 000—25 000 </a:t>
            </a:r>
            <a:r>
              <a:rPr lang="ru-RU" sz="1300" u="sng" dirty="0">
                <a:hlinkClick r:id="rId3" tooltip="Ген"/>
              </a:rPr>
              <a:t>генов</a:t>
            </a:r>
            <a:r>
              <a:rPr lang="ru-RU" sz="1300" baseline="30000" dirty="0">
                <a:hlinkClick r:id="rId4"/>
              </a:rPr>
              <a:t>[</a:t>
            </a:r>
            <a:endParaRPr lang="ru-RU" sz="1300" baseline="30000" dirty="0"/>
          </a:p>
          <a:p>
            <a:r>
              <a:rPr lang="ru-RU" sz="1300" dirty="0"/>
              <a:t>Международный проект "Геном человека" - один из наиболее дерзновенных, дорогостоящих и потенциально важных проектов в истории науки. Это один из самых дорогостоящих научных проектов в истории цивилизации.</a:t>
            </a:r>
            <a:endParaRPr lang="uk-UA" sz="1300" dirty="0"/>
          </a:p>
          <a:p>
            <a:endParaRPr lang="uk-UA" sz="1300" dirty="0"/>
          </a:p>
          <a:p>
            <a:endParaRPr lang="ru-RU" dirty="0"/>
          </a:p>
        </p:txBody>
      </p:sp>
      <p:sp>
        <p:nvSpPr>
          <p:cNvPr id="4" name="Номер слайда 3"/>
          <p:cNvSpPr>
            <a:spLocks noGrp="1"/>
          </p:cNvSpPr>
          <p:nvPr>
            <p:ph type="sldNum" sz="quarter" idx="10"/>
          </p:nvPr>
        </p:nvSpPr>
        <p:spPr/>
        <p:txBody>
          <a:bodyPr/>
          <a:lstStyle/>
          <a:p>
            <a:fld id="{B7459F87-C1D7-4529-91E6-CB26063C0847}" type="slidenum">
              <a:rPr lang="ru-RU" smtClean="0"/>
              <a:pPr/>
              <a:t>8</a:t>
            </a:fld>
            <a:endParaRPr lang="ru-RU"/>
          </a:p>
        </p:txBody>
      </p:sp>
    </p:spTree>
    <p:extLst>
      <p:ext uri="{BB962C8B-B14F-4D97-AF65-F5344CB8AC3E}">
        <p14:creationId xmlns:p14="http://schemas.microsoft.com/office/powerpoint/2010/main" xmlns="" val="200143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90478">
              <a:defRPr/>
            </a:pPr>
            <a:r>
              <a:rPr lang="ru-RU" sz="1300" dirty="0"/>
              <a:t>Согласно современным представлениям молекулярной генетики физической активности, считается, что индивидуальные различия в степени развития тех или иных физических и психических качеств человека во многом обусловлены ДНК-полиморфизмами, которых насчитывается не менее дек</a:t>
            </a:r>
            <a:r>
              <a:rPr lang="uk-UA" sz="1300" dirty="0"/>
              <a:t>і</a:t>
            </a:r>
            <a:r>
              <a:rPr lang="ru-RU" sz="1300" dirty="0" err="1"/>
              <a:t>лька</a:t>
            </a:r>
            <a:r>
              <a:rPr lang="ru-RU" sz="1300" dirty="0"/>
              <a:t> </a:t>
            </a:r>
            <a:r>
              <a:rPr lang="ru-RU" sz="1300" dirty="0" err="1"/>
              <a:t>сотень</a:t>
            </a:r>
            <a:r>
              <a:rPr lang="ru-RU" sz="1300" dirty="0"/>
              <a:t> млн. </a:t>
            </a:r>
          </a:p>
          <a:p>
            <a:endParaRPr lang="ru-RU" dirty="0"/>
          </a:p>
        </p:txBody>
      </p:sp>
      <p:sp>
        <p:nvSpPr>
          <p:cNvPr id="4" name="Номер слайда 3"/>
          <p:cNvSpPr>
            <a:spLocks noGrp="1"/>
          </p:cNvSpPr>
          <p:nvPr>
            <p:ph type="sldNum" sz="quarter" idx="10"/>
          </p:nvPr>
        </p:nvSpPr>
        <p:spPr/>
        <p:txBody>
          <a:bodyPr/>
          <a:lstStyle/>
          <a:p>
            <a:fld id="{CCA66376-7EF9-4644-8682-CD2D2CCFE764}" type="slidenum">
              <a:rPr lang="ru-RU" smtClean="0"/>
              <a:pPr/>
              <a:t>9</a:t>
            </a:fld>
            <a:endParaRPr lang="ru-RU"/>
          </a:p>
        </p:txBody>
      </p:sp>
    </p:spTree>
    <p:extLst>
      <p:ext uri="{BB962C8B-B14F-4D97-AF65-F5344CB8AC3E}">
        <p14:creationId xmlns:p14="http://schemas.microsoft.com/office/powerpoint/2010/main" xmlns="" val="27044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eaLnBrk="1" hangingPunct="1"/>
            <a:r>
              <a:rPr lang="uk-UA" altLang="ru-RU" dirty="0">
                <a:latin typeface="Arial" panose="020B0604020202020204" pitchFamily="34" charset="0"/>
              </a:rPr>
              <a:t>За даними останньої карти 214 </a:t>
            </a:r>
            <a:r>
              <a:rPr lang="uk-UA" altLang="ru-RU" dirty="0" err="1">
                <a:latin typeface="Arial" panose="020B0604020202020204" pitchFamily="34" charset="0"/>
              </a:rPr>
              <a:t>аутосомальних</a:t>
            </a:r>
            <a:r>
              <a:rPr lang="uk-UA" altLang="ru-RU" dirty="0">
                <a:latin typeface="Arial" panose="020B0604020202020204" pitchFamily="34" charset="0"/>
              </a:rPr>
              <a:t>, 18 мітохондріальних генів та 7 генів на Х хромосомі, </a:t>
            </a:r>
            <a:r>
              <a:rPr lang="uk-UA" altLang="ru-RU" dirty="0" err="1">
                <a:latin typeface="Arial" panose="020B0604020202020204" pitchFamily="34" charset="0"/>
              </a:rPr>
              <a:t>поліморфізми</a:t>
            </a:r>
            <a:r>
              <a:rPr lang="uk-UA" altLang="ru-RU" dirty="0">
                <a:latin typeface="Arial" panose="020B0604020202020204" pitchFamily="34" charset="0"/>
              </a:rPr>
              <a:t> яких асоційовані з розвитком і проявом фізичних якостей людини, а також </a:t>
            </a:r>
            <a:r>
              <a:rPr lang="uk-UA" altLang="ru-RU" dirty="0" err="1">
                <a:latin typeface="Arial" panose="020B0604020202020204" pitchFamily="34" charset="0"/>
              </a:rPr>
              <a:t>морфофункціональними</a:t>
            </a:r>
            <a:r>
              <a:rPr lang="uk-UA" altLang="ru-RU" dirty="0">
                <a:latin typeface="Arial" panose="020B0604020202020204" pitchFamily="34" charset="0"/>
              </a:rPr>
              <a:t> ознаками і біохімічними показниками, що змінюються під впливом фізичних навантажень різної спрямованості. </a:t>
            </a:r>
          </a:p>
          <a:p>
            <a:pPr eaLnBrk="1" hangingPunct="1"/>
            <a:r>
              <a:rPr lang="uk-UA" altLang="ru-RU" dirty="0">
                <a:latin typeface="Arial" panose="020B0604020202020204" pitchFamily="34" charset="0"/>
              </a:rPr>
              <a:t>У повторних дослідженнях встановлено 69 </a:t>
            </a:r>
            <a:r>
              <a:rPr lang="uk-UA" altLang="ru-RU" dirty="0" err="1">
                <a:latin typeface="Arial" panose="020B0604020202020204" pitchFamily="34" charset="0"/>
              </a:rPr>
              <a:t>молекуоярно</a:t>
            </a:r>
            <a:r>
              <a:rPr lang="uk-UA" altLang="ru-RU" dirty="0">
                <a:latin typeface="Arial" panose="020B0604020202020204" pitchFamily="34" charset="0"/>
              </a:rPr>
              <a:t>-генетичних маркерів, асоційованих схильністю до </a:t>
            </a:r>
            <a:r>
              <a:rPr lang="uk-UA" altLang="ru-RU" dirty="0" err="1">
                <a:latin typeface="Arial" panose="020B0604020202020204" pitchFamily="34" charset="0"/>
              </a:rPr>
              <a:t>швидкісно</a:t>
            </a:r>
            <a:r>
              <a:rPr lang="uk-UA" altLang="ru-RU" dirty="0">
                <a:latin typeface="Arial" panose="020B0604020202020204" pitchFamily="34" charset="0"/>
              </a:rPr>
              <a:t>-силових видів спорту;100 </a:t>
            </a:r>
            <a:r>
              <a:rPr lang="uk-UA" altLang="ru-RU" dirty="0" err="1">
                <a:latin typeface="Arial" panose="020B0604020202020204" pitchFamily="34" charset="0"/>
              </a:rPr>
              <a:t>пов</a:t>
            </a:r>
            <a:r>
              <a:rPr lang="en-US" altLang="ru-RU" dirty="0">
                <a:latin typeface="Arial" panose="020B0604020202020204" pitchFamily="34" charset="0"/>
              </a:rPr>
              <a:t>`</a:t>
            </a:r>
            <a:r>
              <a:rPr lang="ru-RU" altLang="ru-RU" dirty="0" err="1">
                <a:latin typeface="Arial" panose="020B0604020202020204" pitchFamily="34" charset="0"/>
              </a:rPr>
              <a:t>язан</a:t>
            </a:r>
            <a:r>
              <a:rPr lang="uk-UA" altLang="ru-RU" dirty="0">
                <a:latin typeface="Arial" panose="020B0604020202020204" pitchFamily="34" charset="0"/>
              </a:rPr>
              <a:t>і із розвитком витривалості</a:t>
            </a:r>
          </a:p>
          <a:p>
            <a:pPr eaLnBrk="1" hangingPunct="1"/>
            <a:endParaRPr lang="uk-UA" altLang="ru-RU" dirty="0">
              <a:latin typeface="Arial" panose="020B0604020202020204" pitchFamily="34" charset="0"/>
            </a:endParaRPr>
          </a:p>
        </p:txBody>
      </p:sp>
      <p:sp>
        <p:nvSpPr>
          <p:cNvPr id="4" name="Номер слайда 3"/>
          <p:cNvSpPr>
            <a:spLocks noGrp="1"/>
          </p:cNvSpPr>
          <p:nvPr>
            <p:ph type="sldNum" sz="quarter" idx="10"/>
          </p:nvPr>
        </p:nvSpPr>
        <p:spPr/>
        <p:txBody>
          <a:bodyPr/>
          <a:lstStyle/>
          <a:p>
            <a:fld id="{02343900-17A3-4E82-926B-5025AC83AFC4}" type="slidenum">
              <a:rPr lang="ru-RU" smtClean="0"/>
              <a:pPr/>
              <a:t>10</a:t>
            </a:fld>
            <a:endParaRPr lang="ru-RU"/>
          </a:p>
        </p:txBody>
      </p:sp>
    </p:spTree>
    <p:extLst>
      <p:ext uri="{BB962C8B-B14F-4D97-AF65-F5344CB8AC3E}">
        <p14:creationId xmlns:p14="http://schemas.microsoft.com/office/powerpoint/2010/main" xmlns="" val="261248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a:bodyPr>
          <a:lstStyle/>
          <a:p>
            <a:pPr>
              <a:defRPr/>
            </a:pPr>
            <a:r>
              <a:rPr lang="ru-RU" dirty="0">
                <a:latin typeface="+mn-lt"/>
              </a:rPr>
              <a:t> </a:t>
            </a:r>
            <a:r>
              <a:rPr lang="ru-RU" dirty="0" err="1">
                <a:latin typeface="+mn-lt"/>
              </a:rPr>
              <a:t>Що</a:t>
            </a:r>
            <a:r>
              <a:rPr lang="ru-RU" dirty="0">
                <a:latin typeface="+mn-lt"/>
              </a:rPr>
              <a:t> дозволило </a:t>
            </a:r>
            <a:r>
              <a:rPr lang="ru-RU" dirty="0" err="1">
                <a:latin typeface="+mn-lt"/>
              </a:rPr>
              <a:t>фінському</a:t>
            </a:r>
            <a:r>
              <a:rPr lang="ru-RU" baseline="0" dirty="0">
                <a:latin typeface="+mn-lt"/>
              </a:rPr>
              <a:t> </a:t>
            </a:r>
            <a:r>
              <a:rPr lang="ru-RU" baseline="0" dirty="0" err="1">
                <a:latin typeface="+mn-lt"/>
              </a:rPr>
              <a:t>лижнику</a:t>
            </a:r>
            <a:r>
              <a:rPr lang="ru-RU" baseline="0" dirty="0">
                <a:latin typeface="+mn-lt"/>
              </a:rPr>
              <a:t> гонщику </a:t>
            </a:r>
            <a:r>
              <a:rPr lang="ru-RU" dirty="0">
                <a:latin typeface="+mn-lt"/>
              </a:rPr>
              <a:t>финского лыжника </a:t>
            </a:r>
            <a:r>
              <a:rPr lang="ru-RU" b="1" dirty="0" err="1">
                <a:latin typeface="+mn-lt"/>
              </a:rPr>
              <a:t>Ээро</a:t>
            </a:r>
            <a:r>
              <a:rPr lang="ru-RU" b="1" dirty="0">
                <a:latin typeface="+mn-lt"/>
              </a:rPr>
              <a:t> </a:t>
            </a:r>
            <a:r>
              <a:rPr lang="ru-RU" dirty="0" err="1">
                <a:latin typeface="+mn-lt"/>
              </a:rPr>
              <a:t>Мянтюранта</a:t>
            </a:r>
            <a:r>
              <a:rPr lang="ru-RU" dirty="0">
                <a:latin typeface="+mn-lt"/>
              </a:rPr>
              <a:t>  больше 200 </a:t>
            </a:r>
            <a:r>
              <a:rPr lang="ru-RU" dirty="0" err="1">
                <a:latin typeface="+mn-lt"/>
              </a:rPr>
              <a:t>гр</a:t>
            </a:r>
            <a:r>
              <a:rPr lang="ru-RU" dirty="0">
                <a:latin typeface="+mn-lt"/>
              </a:rPr>
              <a:t> / л крови гемоглобина,  показатель гематокрита – 60%. Уровень </a:t>
            </a:r>
            <a:r>
              <a:rPr lang="ru-RU" dirty="0" err="1">
                <a:latin typeface="+mn-lt"/>
              </a:rPr>
              <a:t>эритропоэтина</a:t>
            </a:r>
            <a:r>
              <a:rPr lang="ru-RU" dirty="0">
                <a:latin typeface="+mn-lt"/>
              </a:rPr>
              <a:t> был нормальным, но культивированные клетки изучаемых лиц образовывали больше </a:t>
            </a:r>
            <a:r>
              <a:rPr lang="ru-RU" dirty="0" err="1">
                <a:latin typeface="+mn-lt"/>
              </a:rPr>
              <a:t>эритроидных</a:t>
            </a:r>
            <a:r>
              <a:rPr lang="ru-RU" dirty="0">
                <a:latin typeface="+mn-lt"/>
              </a:rPr>
              <a:t> колоний чем контроль, особенно при воздействии низких концентраций гемоглобина, что  свидетельствует о том, что генетические вариации  усиливают чувствительность к </a:t>
            </a:r>
            <a:r>
              <a:rPr lang="ru-RU" dirty="0" err="1">
                <a:latin typeface="+mn-lt"/>
              </a:rPr>
              <a:t>эритропоэтину</a:t>
            </a:r>
            <a:r>
              <a:rPr lang="ru-RU" dirty="0">
                <a:latin typeface="+mn-lt"/>
              </a:rPr>
              <a:t>.</a:t>
            </a:r>
          </a:p>
          <a:p>
            <a:pPr>
              <a:defRPr/>
            </a:pPr>
            <a:r>
              <a:rPr lang="ru-RU" dirty="0">
                <a:latin typeface="+mn-lt"/>
              </a:rPr>
              <a:t> </a:t>
            </a:r>
          </a:p>
          <a:p>
            <a:pPr>
              <a:defRPr/>
            </a:pPr>
            <a:r>
              <a:rPr lang="ru-RU" dirty="0" err="1">
                <a:latin typeface="+mn-lt"/>
              </a:rPr>
              <a:t>Ответсвенная</a:t>
            </a:r>
            <a:r>
              <a:rPr lang="ru-RU" dirty="0">
                <a:latin typeface="+mn-lt"/>
              </a:rPr>
              <a:t> мутация в гене </a:t>
            </a:r>
            <a:r>
              <a:rPr lang="en-GB" dirty="0">
                <a:latin typeface="+mn-lt"/>
              </a:rPr>
              <a:t>EPOR</a:t>
            </a:r>
            <a:r>
              <a:rPr lang="ru-RU" dirty="0">
                <a:latin typeface="+mn-lt"/>
              </a:rPr>
              <a:t> ( 19 хромосома) была впоследствии идентифицирована – это  замена гуанина на </a:t>
            </a:r>
            <a:r>
              <a:rPr lang="ru-RU" dirty="0" err="1">
                <a:latin typeface="+mn-lt"/>
              </a:rPr>
              <a:t>аденин</a:t>
            </a:r>
            <a:r>
              <a:rPr lang="ru-RU" dirty="0">
                <a:latin typeface="+mn-lt"/>
              </a:rPr>
              <a:t>,  способствовавшая образованию  </a:t>
            </a:r>
            <a:r>
              <a:rPr lang="ru-RU" dirty="0" err="1">
                <a:latin typeface="+mn-lt"/>
              </a:rPr>
              <a:t>стоп-кодон</a:t>
            </a:r>
            <a:r>
              <a:rPr lang="ru-RU" dirty="0">
                <a:latin typeface="+mn-lt"/>
              </a:rPr>
              <a:t>.  эта мутация укорачивает белок рецептора </a:t>
            </a:r>
            <a:r>
              <a:rPr lang="ru-RU" dirty="0" err="1">
                <a:latin typeface="+mn-lt"/>
              </a:rPr>
              <a:t>эпо</a:t>
            </a:r>
            <a:r>
              <a:rPr lang="ru-RU" dirty="0">
                <a:latin typeface="+mn-lt"/>
              </a:rPr>
              <a:t> на 70 аминокислот, делая рецептор более активным. Носительство этой мутации вероятно вносит вклад в то что </a:t>
            </a:r>
            <a:r>
              <a:rPr lang="ru-RU" dirty="0" err="1">
                <a:latin typeface="+mn-lt"/>
              </a:rPr>
              <a:t>Мянтюранта</a:t>
            </a:r>
            <a:r>
              <a:rPr lang="ru-RU" dirty="0">
                <a:latin typeface="+mn-lt"/>
              </a:rPr>
              <a:t> выиграл 3 золотые, 2 </a:t>
            </a:r>
            <a:r>
              <a:rPr lang="ru-RU" dirty="0" err="1">
                <a:latin typeface="+mn-lt"/>
              </a:rPr>
              <a:t>серебрянные</a:t>
            </a:r>
            <a:r>
              <a:rPr lang="ru-RU" dirty="0">
                <a:latin typeface="+mn-lt"/>
              </a:rPr>
              <a:t> и 2 бронзовые медали на Олимпийских играх в </a:t>
            </a:r>
            <a:r>
              <a:rPr lang="en-GB" dirty="0">
                <a:latin typeface="+mn-lt"/>
              </a:rPr>
              <a:t>Squaw Valley</a:t>
            </a:r>
            <a:r>
              <a:rPr lang="ru-RU" dirty="0">
                <a:latin typeface="+mn-lt"/>
              </a:rPr>
              <a:t>, </a:t>
            </a:r>
            <a:r>
              <a:rPr lang="en-GB" dirty="0">
                <a:latin typeface="+mn-lt"/>
              </a:rPr>
              <a:t>Innsbruck and Grenoble</a:t>
            </a:r>
            <a:r>
              <a:rPr lang="ru-RU" dirty="0">
                <a:latin typeface="+mn-lt"/>
              </a:rPr>
              <a:t> на протяжении 60-х годов.</a:t>
            </a:r>
            <a:endParaRPr lang="ru-RU" dirty="0"/>
          </a:p>
        </p:txBody>
      </p:sp>
      <p:sp>
        <p:nvSpPr>
          <p:cNvPr id="31748"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804763" indent="-309524" eaLnBrk="0" hangingPunct="0">
              <a:defRPr>
                <a:solidFill>
                  <a:schemeClr val="tx1"/>
                </a:solidFill>
                <a:latin typeface="Arial" panose="020B0604020202020204" pitchFamily="34" charset="0"/>
              </a:defRPr>
            </a:lvl2pPr>
            <a:lvl3pPr marL="1238098" indent="-247620" eaLnBrk="0" hangingPunct="0">
              <a:defRPr>
                <a:solidFill>
                  <a:schemeClr val="tx1"/>
                </a:solidFill>
                <a:latin typeface="Arial" panose="020B0604020202020204" pitchFamily="34" charset="0"/>
              </a:defRPr>
            </a:lvl3pPr>
            <a:lvl4pPr marL="1733337" indent="-247620" eaLnBrk="0" hangingPunct="0">
              <a:defRPr>
                <a:solidFill>
                  <a:schemeClr val="tx1"/>
                </a:solidFill>
                <a:latin typeface="Arial" panose="020B0604020202020204" pitchFamily="34" charset="0"/>
              </a:defRPr>
            </a:lvl4pPr>
            <a:lvl5pPr marL="2228576" indent="-247620" eaLnBrk="0" hangingPunct="0">
              <a:defRPr>
                <a:solidFill>
                  <a:schemeClr val="tx1"/>
                </a:solidFill>
                <a:latin typeface="Arial" panose="020B0604020202020204" pitchFamily="34" charset="0"/>
              </a:defRPr>
            </a:lvl5pPr>
            <a:lvl6pPr marL="2723815" indent="-247620" eaLnBrk="0" fontAlgn="base" hangingPunct="0">
              <a:spcBef>
                <a:spcPct val="0"/>
              </a:spcBef>
              <a:spcAft>
                <a:spcPct val="0"/>
              </a:spcAft>
              <a:defRPr>
                <a:solidFill>
                  <a:schemeClr val="tx1"/>
                </a:solidFill>
                <a:latin typeface="Arial" panose="020B0604020202020204" pitchFamily="34" charset="0"/>
              </a:defRPr>
            </a:lvl6pPr>
            <a:lvl7pPr marL="3219054" indent="-247620" eaLnBrk="0" fontAlgn="base" hangingPunct="0">
              <a:spcBef>
                <a:spcPct val="0"/>
              </a:spcBef>
              <a:spcAft>
                <a:spcPct val="0"/>
              </a:spcAft>
              <a:defRPr>
                <a:solidFill>
                  <a:schemeClr val="tx1"/>
                </a:solidFill>
                <a:latin typeface="Arial" panose="020B0604020202020204" pitchFamily="34" charset="0"/>
              </a:defRPr>
            </a:lvl7pPr>
            <a:lvl8pPr marL="3714293" indent="-247620" eaLnBrk="0" fontAlgn="base" hangingPunct="0">
              <a:spcBef>
                <a:spcPct val="0"/>
              </a:spcBef>
              <a:spcAft>
                <a:spcPct val="0"/>
              </a:spcAft>
              <a:defRPr>
                <a:solidFill>
                  <a:schemeClr val="tx1"/>
                </a:solidFill>
                <a:latin typeface="Arial" panose="020B0604020202020204" pitchFamily="34" charset="0"/>
              </a:defRPr>
            </a:lvl8pPr>
            <a:lvl9pPr marL="4209532" indent="-24762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7C7B23-4027-4DF2-AB76-E5E1A9C02EFD}" type="slidenum">
              <a:rPr lang="ru-RU" altLang="ru-RU"/>
              <a:pPr eaLnBrk="1" hangingPunct="1"/>
              <a:t>11</a:t>
            </a:fld>
            <a:endParaRPr lang="ru-RU" altLang="ru-RU"/>
          </a:p>
        </p:txBody>
      </p:sp>
    </p:spTree>
    <p:extLst>
      <p:ext uri="{BB962C8B-B14F-4D97-AF65-F5344CB8AC3E}">
        <p14:creationId xmlns:p14="http://schemas.microsoft.com/office/powerpoint/2010/main" xmlns="" val="3098091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a:ln/>
        </p:spPr>
      </p:sp>
      <p:sp>
        <p:nvSpPr>
          <p:cNvPr id="6144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uk-UA" altLang="uk-UA" dirty="0">
              <a:latin typeface="Arial" panose="020B0604020202020204" pitchFamily="34" charset="0"/>
            </a:endParaRPr>
          </a:p>
        </p:txBody>
      </p:sp>
      <p:sp>
        <p:nvSpPr>
          <p:cNvPr id="61444" name="Номер слайда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04763" indent="-309524">
              <a:defRPr>
                <a:solidFill>
                  <a:schemeClr val="tx1"/>
                </a:solidFill>
                <a:latin typeface="Arial" panose="020B0604020202020204" pitchFamily="34" charset="0"/>
              </a:defRPr>
            </a:lvl2pPr>
            <a:lvl3pPr marL="1238098" indent="-247620">
              <a:defRPr>
                <a:solidFill>
                  <a:schemeClr val="tx1"/>
                </a:solidFill>
                <a:latin typeface="Arial" panose="020B0604020202020204" pitchFamily="34" charset="0"/>
              </a:defRPr>
            </a:lvl3pPr>
            <a:lvl4pPr marL="1733337" indent="-247620">
              <a:defRPr>
                <a:solidFill>
                  <a:schemeClr val="tx1"/>
                </a:solidFill>
                <a:latin typeface="Arial" panose="020B0604020202020204" pitchFamily="34" charset="0"/>
              </a:defRPr>
            </a:lvl4pPr>
            <a:lvl5pPr marL="2228576" indent="-247620">
              <a:defRPr>
                <a:solidFill>
                  <a:schemeClr val="tx1"/>
                </a:solidFill>
                <a:latin typeface="Arial" panose="020B0604020202020204" pitchFamily="34" charset="0"/>
              </a:defRPr>
            </a:lvl5pPr>
            <a:lvl6pPr marL="2723815" indent="-247620" eaLnBrk="0" fontAlgn="base" hangingPunct="0">
              <a:spcBef>
                <a:spcPct val="0"/>
              </a:spcBef>
              <a:spcAft>
                <a:spcPct val="0"/>
              </a:spcAft>
              <a:defRPr>
                <a:solidFill>
                  <a:schemeClr val="tx1"/>
                </a:solidFill>
                <a:latin typeface="Arial" panose="020B0604020202020204" pitchFamily="34" charset="0"/>
              </a:defRPr>
            </a:lvl6pPr>
            <a:lvl7pPr marL="3219054" indent="-247620" eaLnBrk="0" fontAlgn="base" hangingPunct="0">
              <a:spcBef>
                <a:spcPct val="0"/>
              </a:spcBef>
              <a:spcAft>
                <a:spcPct val="0"/>
              </a:spcAft>
              <a:defRPr>
                <a:solidFill>
                  <a:schemeClr val="tx1"/>
                </a:solidFill>
                <a:latin typeface="Arial" panose="020B0604020202020204" pitchFamily="34" charset="0"/>
              </a:defRPr>
            </a:lvl7pPr>
            <a:lvl8pPr marL="3714293" indent="-247620" eaLnBrk="0" fontAlgn="base" hangingPunct="0">
              <a:spcBef>
                <a:spcPct val="0"/>
              </a:spcBef>
              <a:spcAft>
                <a:spcPct val="0"/>
              </a:spcAft>
              <a:defRPr>
                <a:solidFill>
                  <a:schemeClr val="tx1"/>
                </a:solidFill>
                <a:latin typeface="Arial" panose="020B0604020202020204" pitchFamily="34" charset="0"/>
              </a:defRPr>
            </a:lvl8pPr>
            <a:lvl9pPr marL="4209532" indent="-247620" eaLnBrk="0" fontAlgn="base" hangingPunct="0">
              <a:spcBef>
                <a:spcPct val="0"/>
              </a:spcBef>
              <a:spcAft>
                <a:spcPct val="0"/>
              </a:spcAft>
              <a:defRPr>
                <a:solidFill>
                  <a:schemeClr val="tx1"/>
                </a:solidFill>
                <a:latin typeface="Arial" panose="020B0604020202020204" pitchFamily="34" charset="0"/>
              </a:defRPr>
            </a:lvl9pPr>
          </a:lstStyle>
          <a:p>
            <a:fld id="{C499A06B-D541-4D1F-BD93-B6E0689A0115}" type="slidenum">
              <a:rPr lang="uk-UA" altLang="ru-RU" smtClean="0"/>
              <a:pPr/>
              <a:t>12</a:t>
            </a:fld>
            <a:endParaRPr lang="uk-UA" altLang="ru-RU"/>
          </a:p>
        </p:txBody>
      </p:sp>
    </p:spTree>
    <p:extLst>
      <p:ext uri="{BB962C8B-B14F-4D97-AF65-F5344CB8AC3E}">
        <p14:creationId xmlns:p14="http://schemas.microsoft.com/office/powerpoint/2010/main" xmlns="" val="347255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опадая в организм, кофеин распадается в печени под действием </a:t>
            </a:r>
            <a:r>
              <a:rPr lang="ru-RU" dirty="0">
                <a:hlinkClick r:id="rId3"/>
              </a:rPr>
              <a:t>энзима CYP1A2</a:t>
            </a:r>
            <a:r>
              <a:rPr lang="ru-RU" dirty="0"/>
              <a:t>, за синтез которого отвечает одноименный ген. </a:t>
            </a:r>
          </a:p>
          <a:p>
            <a:r>
              <a:rPr lang="ru-RU" dirty="0"/>
              <a:t>Чем больше образуется этого энзима, тем быстрее кофеин выводится из организма. В среднем, период полураспада кофеина у здоровых людей занимает </a:t>
            </a:r>
            <a:r>
              <a:rPr lang="ru-RU" dirty="0">
                <a:hlinkClick r:id="rId4"/>
              </a:rPr>
              <a:t>5 часов 45 минут</a:t>
            </a:r>
            <a:r>
              <a:rPr lang="ru-RU" dirty="0"/>
              <a:t>. </a:t>
            </a:r>
          </a:p>
          <a:p>
            <a:endParaRPr lang="uk-UA" dirty="0"/>
          </a:p>
        </p:txBody>
      </p:sp>
      <p:sp>
        <p:nvSpPr>
          <p:cNvPr id="4" name="Slide Number Placeholder 3"/>
          <p:cNvSpPr>
            <a:spLocks noGrp="1"/>
          </p:cNvSpPr>
          <p:nvPr>
            <p:ph type="sldNum" sz="quarter" idx="10"/>
          </p:nvPr>
        </p:nvSpPr>
        <p:spPr/>
        <p:txBody>
          <a:bodyPr/>
          <a:lstStyle/>
          <a:p>
            <a:fld id="{5B8CF8D0-1BD8-4932-9A0F-BFD950AAF520}" type="slidenum">
              <a:rPr lang="uk-UA" smtClean="0"/>
              <a:pPr/>
              <a:t>13</a:t>
            </a:fld>
            <a:endParaRPr lang="uk-UA"/>
          </a:p>
        </p:txBody>
      </p:sp>
    </p:spTree>
    <p:extLst>
      <p:ext uri="{BB962C8B-B14F-4D97-AF65-F5344CB8AC3E}">
        <p14:creationId xmlns:p14="http://schemas.microsoft.com/office/powerpoint/2010/main" xmlns="" val="216467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2595581949"/>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135839261"/>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3259176935"/>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6EA51C0-32E7-49A5-882A-9EEFE67B65D7}" type="slidenum">
              <a:rPr lang="ru-RU" altLang="ru-RU"/>
              <a:pPr>
                <a:defRPr/>
              </a:pPr>
              <a:t>‹#›</a:t>
            </a:fld>
            <a:endParaRPr lang="ru-RU" altLang="ru-RU"/>
          </a:p>
        </p:txBody>
      </p:sp>
    </p:spTree>
    <p:extLst>
      <p:ext uri="{BB962C8B-B14F-4D97-AF65-F5344CB8AC3E}">
        <p14:creationId xmlns:p14="http://schemas.microsoft.com/office/powerpoint/2010/main" xmlns="" val="375397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304673454"/>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205510502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302781686"/>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1539579045"/>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106317034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3055913357"/>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3518772438"/>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BA394C9-C8C2-41A9-A6D5-DFEE78575A4D}" type="datetimeFigureOut">
              <a:rPr lang="uk-UA" smtClean="0"/>
              <a:pPr/>
              <a:t>07.04.2022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1356135697"/>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394C9-C8C2-41A9-A6D5-DFEE78575A4D}" type="datetimeFigureOut">
              <a:rPr lang="uk-UA" smtClean="0"/>
              <a:pPr/>
              <a:t>07.04.2022</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767E7-2474-4C60-AE89-5A96CBB80E09}" type="slidenum">
              <a:rPr lang="uk-UA" smtClean="0"/>
              <a:pPr/>
              <a:t>‹#›</a:t>
            </a:fld>
            <a:endParaRPr lang="uk-UA"/>
          </a:p>
        </p:txBody>
      </p:sp>
    </p:spTree>
    <p:extLst>
      <p:ext uri="{BB962C8B-B14F-4D97-AF65-F5344CB8AC3E}">
        <p14:creationId xmlns:p14="http://schemas.microsoft.com/office/powerpoint/2010/main" xmlns="" val="3206630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6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2528" y="1122363"/>
            <a:ext cx="12019472" cy="2387600"/>
          </a:xfrm>
        </p:spPr>
        <p:txBody>
          <a:bodyPr>
            <a:noAutofit/>
          </a:bodyPr>
          <a:lstStyle/>
          <a:p>
            <a:r>
              <a:rPr lang="uk-UA" sz="5400" b="1" dirty="0">
                <a:solidFill>
                  <a:srgbClr val="FFFF00"/>
                </a:solidFill>
                <a:latin typeface="Times New Roman" panose="02020603050405020304" pitchFamily="18" charset="0"/>
                <a:cs typeface="Times New Roman" panose="02020603050405020304" pitchFamily="18" charset="0"/>
              </a:rPr>
              <a:t>СПОРТИВНА ГЕНЕТИКА</a:t>
            </a:r>
            <a:br>
              <a:rPr lang="uk-UA" sz="5400" b="1" dirty="0">
                <a:solidFill>
                  <a:srgbClr val="FFFF00"/>
                </a:solidFill>
                <a:latin typeface="Times New Roman" panose="02020603050405020304" pitchFamily="18" charset="0"/>
                <a:cs typeface="Times New Roman" panose="02020603050405020304" pitchFamily="18" charset="0"/>
              </a:rPr>
            </a:br>
            <a:r>
              <a:rPr lang="uk-UA" sz="5400" b="1" dirty="0">
                <a:solidFill>
                  <a:srgbClr val="FFFF00"/>
                </a:solidFill>
                <a:latin typeface="Times New Roman" panose="02020603050405020304" pitchFamily="18" charset="0"/>
                <a:cs typeface="Times New Roman" panose="02020603050405020304" pitchFamily="18" charset="0"/>
              </a:rPr>
              <a:t>для здобувачів ОП 227ФТЕ</a:t>
            </a:r>
            <a:br>
              <a:rPr lang="uk-UA" sz="5400" b="1" dirty="0">
                <a:solidFill>
                  <a:srgbClr val="FFFF00"/>
                </a:solidFill>
                <a:latin typeface="Times New Roman" panose="02020603050405020304" pitchFamily="18" charset="0"/>
                <a:cs typeface="Times New Roman" panose="02020603050405020304" pitchFamily="18" charset="0"/>
              </a:rPr>
            </a:br>
            <a:endParaRPr lang="uk-UA" sz="5400" dirty="0">
              <a:solidFill>
                <a:srgbClr val="FFFF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57200" y="3602038"/>
            <a:ext cx="3688080" cy="1655762"/>
          </a:xfrm>
        </p:spPr>
        <p:txBody>
          <a:bodyPr>
            <a:normAutofit/>
          </a:bodyPr>
          <a:lstStyle/>
          <a:p>
            <a:pPr algn="l"/>
            <a:r>
              <a:rPr lang="uk-UA" sz="3200" dirty="0" err="1">
                <a:solidFill>
                  <a:schemeClr val="bg1"/>
                </a:solidFill>
                <a:latin typeface="Times New Roman" panose="02020603050405020304" pitchFamily="18" charset="0"/>
                <a:cs typeface="Times New Roman" panose="02020603050405020304" pitchFamily="18" charset="0"/>
              </a:rPr>
              <a:t>Д.б.н</a:t>
            </a:r>
            <a:r>
              <a:rPr lang="uk-UA" sz="3200" dirty="0">
                <a:solidFill>
                  <a:schemeClr val="bg1"/>
                </a:solidFill>
                <a:latin typeface="Times New Roman" panose="02020603050405020304" pitchFamily="18" charset="0"/>
                <a:cs typeface="Times New Roman" panose="02020603050405020304" pitchFamily="18" charset="0"/>
              </a:rPr>
              <a:t>., проф. </a:t>
            </a:r>
            <a:r>
              <a:rPr lang="uk-UA" sz="3200" dirty="0" err="1">
                <a:solidFill>
                  <a:schemeClr val="bg1"/>
                </a:solidFill>
                <a:latin typeface="Times New Roman" panose="02020603050405020304" pitchFamily="18" charset="0"/>
                <a:cs typeface="Times New Roman" panose="02020603050405020304" pitchFamily="18" charset="0"/>
              </a:rPr>
              <a:t>Дроздовська</a:t>
            </a:r>
            <a:r>
              <a:rPr lang="uk-UA" sz="3200" dirty="0">
                <a:solidFill>
                  <a:schemeClr val="bg1"/>
                </a:solidFill>
                <a:latin typeface="Times New Roman" panose="02020603050405020304" pitchFamily="18" charset="0"/>
                <a:cs typeface="Times New Roman" panose="02020603050405020304" pitchFamily="18" charset="0"/>
              </a:rPr>
              <a:t> С.</a:t>
            </a:r>
            <a:r>
              <a:rPr lang="uk-UA" sz="3200">
                <a:solidFill>
                  <a:schemeClr val="bg1"/>
                </a:solidFill>
                <a:latin typeface="Times New Roman" panose="02020603050405020304" pitchFamily="18" charset="0"/>
                <a:cs typeface="Times New Roman" panose="02020603050405020304" pitchFamily="18" charset="0"/>
              </a:rPr>
              <a:t>Б.</a:t>
            </a:r>
            <a:endParaRPr lang="uk-UA" sz="3200" dirty="0">
              <a:solidFill>
                <a:schemeClr val="bg1"/>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5" cstate="print">
            <a:duotone>
              <a:schemeClr val="accent3">
                <a:shade val="45000"/>
                <a:satMod val="135000"/>
              </a:schemeClr>
              <a:prstClr val="white"/>
            </a:duotone>
          </a:blip>
          <a:srcRect/>
          <a:stretch>
            <a:fillRect/>
          </a:stretch>
        </p:blipFill>
        <p:spPr>
          <a:xfrm>
            <a:off x="7354389" y="2639876"/>
            <a:ext cx="4837611" cy="4335690"/>
          </a:xfrm>
          <a:prstGeom prst="rect">
            <a:avLst/>
          </a:prstGeom>
        </p:spPr>
      </p:pic>
      <p:sp>
        <p:nvSpPr>
          <p:cNvPr id="5" name="TextBox 4">
            <a:extLst>
              <a:ext uri="{FF2B5EF4-FFF2-40B4-BE49-F238E27FC236}">
                <a16:creationId xmlns:a16="http://schemas.microsoft.com/office/drawing/2014/main" xmlns="" id="{78C522CC-F517-489D-9B48-9379713971E9}"/>
              </a:ext>
            </a:extLst>
          </p:cNvPr>
          <p:cNvSpPr txBox="1"/>
          <p:nvPr/>
        </p:nvSpPr>
        <p:spPr>
          <a:xfrm>
            <a:off x="1451610" y="5886450"/>
            <a:ext cx="2834640" cy="369332"/>
          </a:xfrm>
          <a:prstGeom prst="rect">
            <a:avLst/>
          </a:prstGeom>
          <a:noFill/>
        </p:spPr>
        <p:txBody>
          <a:bodyPr wrap="square" rtlCol="0">
            <a:spAutoFit/>
          </a:bodyPr>
          <a:lstStyle/>
          <a:p>
            <a:r>
              <a:rPr lang="uk-UA" dirty="0">
                <a:solidFill>
                  <a:schemeClr val="bg1"/>
                </a:solidFill>
              </a:rPr>
              <a:t>ВК.ФТ40</a:t>
            </a:r>
            <a:endParaRPr lang="ru-RU" dirty="0">
              <a:solidFill>
                <a:schemeClr val="bg1"/>
              </a:solidFill>
            </a:endParaRPr>
          </a:p>
        </p:txBody>
      </p:sp>
    </p:spTree>
    <p:extLst>
      <p:ext uri="{BB962C8B-B14F-4D97-AF65-F5344CB8AC3E}">
        <p14:creationId xmlns:p14="http://schemas.microsoft.com/office/powerpoint/2010/main" xmlns="" val="1163700303"/>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pPr algn="ctr"/>
            <a:r>
              <a:rPr lang="uk-UA" altLang="ru-RU" sz="2800" b="1" dirty="0">
                <a:solidFill>
                  <a:schemeClr val="bg1"/>
                </a:solidFill>
                <a:latin typeface="Times New Roman" panose="02020603050405020304" pitchFamily="18" charset="0"/>
                <a:cs typeface="Times New Roman" panose="02020603050405020304" pitchFamily="18" charset="0"/>
              </a:rPr>
              <a:t> Завдяки дослідженням останніх 20 років вчені створили карту генів, </a:t>
            </a:r>
            <a:r>
              <a:rPr lang="uk-UA" altLang="ru-RU" sz="2800" b="1" dirty="0" err="1">
                <a:solidFill>
                  <a:schemeClr val="bg1"/>
                </a:solidFill>
                <a:latin typeface="Times New Roman" panose="02020603050405020304" pitchFamily="18" charset="0"/>
                <a:cs typeface="Times New Roman" panose="02020603050405020304" pitchFamily="18" charset="0"/>
              </a:rPr>
              <a:t>пов</a:t>
            </a:r>
            <a:r>
              <a:rPr lang="en-US" altLang="ru-RU" sz="2800" b="1" dirty="0">
                <a:solidFill>
                  <a:schemeClr val="bg1"/>
                </a:solidFill>
                <a:latin typeface="Times New Roman" panose="02020603050405020304" pitchFamily="18" charset="0"/>
                <a:cs typeface="Times New Roman" panose="02020603050405020304" pitchFamily="18" charset="0"/>
              </a:rPr>
              <a:t>`</a:t>
            </a:r>
            <a:r>
              <a:rPr lang="uk-UA" altLang="ru-RU" sz="2800" b="1" dirty="0" err="1">
                <a:solidFill>
                  <a:schemeClr val="bg1"/>
                </a:solidFill>
                <a:latin typeface="Times New Roman" panose="02020603050405020304" pitchFamily="18" charset="0"/>
                <a:cs typeface="Times New Roman" panose="02020603050405020304" pitchFamily="18" charset="0"/>
              </a:rPr>
              <a:t>язаних</a:t>
            </a:r>
            <a:r>
              <a:rPr lang="uk-UA" altLang="ru-RU" sz="2800" b="1" dirty="0">
                <a:solidFill>
                  <a:schemeClr val="bg1"/>
                </a:solidFill>
                <a:latin typeface="Times New Roman" panose="02020603050405020304" pitchFamily="18" charset="0"/>
                <a:cs typeface="Times New Roman" panose="02020603050405020304" pitchFamily="18" charset="0"/>
              </a:rPr>
              <a:t> із  фізичною працездатністю </a:t>
            </a:r>
            <a:br>
              <a:rPr lang="uk-UA" altLang="ru-RU" sz="2800" b="1" dirty="0">
                <a:solidFill>
                  <a:schemeClr val="bg1"/>
                </a:solidFill>
                <a:latin typeface="Times New Roman" panose="02020603050405020304" pitchFamily="18" charset="0"/>
                <a:cs typeface="Times New Roman" panose="02020603050405020304" pitchFamily="18" charset="0"/>
              </a:rPr>
            </a:br>
            <a:r>
              <a:rPr lang="uk-UA" altLang="ru-RU" sz="2800" b="1" dirty="0">
                <a:solidFill>
                  <a:schemeClr val="bg1"/>
                </a:solidFill>
                <a:latin typeface="Times New Roman" panose="02020603050405020304" pitchFamily="18" charset="0"/>
                <a:cs typeface="Times New Roman" panose="02020603050405020304" pitchFamily="18" charset="0"/>
              </a:rPr>
              <a:t/>
            </a:r>
            <a:br>
              <a:rPr lang="uk-UA" altLang="ru-RU" sz="2800" b="1" dirty="0">
                <a:solidFill>
                  <a:schemeClr val="bg1"/>
                </a:solidFill>
                <a:latin typeface="Times New Roman" panose="02020603050405020304" pitchFamily="18" charset="0"/>
                <a:cs typeface="Times New Roman" panose="02020603050405020304" pitchFamily="18" charset="0"/>
              </a:rPr>
            </a:br>
            <a:r>
              <a:rPr lang="uk-UA" altLang="ru-RU" sz="2400" dirty="0">
                <a:solidFill>
                  <a:schemeClr val="bg1"/>
                </a:solidFill>
                <a:latin typeface="Times New Roman" panose="02020603050405020304" pitchFamily="18" charset="0"/>
                <a:cs typeface="Times New Roman" panose="02020603050405020304" pitchFamily="18" charset="0"/>
              </a:rPr>
              <a:t>214 </a:t>
            </a:r>
            <a:r>
              <a:rPr lang="uk-UA" altLang="ru-RU" sz="2400" dirty="0" err="1">
                <a:solidFill>
                  <a:schemeClr val="bg1"/>
                </a:solidFill>
                <a:latin typeface="Times New Roman" panose="02020603050405020304" pitchFamily="18" charset="0"/>
                <a:cs typeface="Times New Roman" panose="02020603050405020304" pitchFamily="18" charset="0"/>
              </a:rPr>
              <a:t>аутосомальних</a:t>
            </a:r>
            <a:r>
              <a:rPr lang="uk-UA" altLang="ru-RU" sz="2400" dirty="0">
                <a:solidFill>
                  <a:schemeClr val="bg1"/>
                </a:solidFill>
                <a:latin typeface="Times New Roman" panose="02020603050405020304" pitchFamily="18" charset="0"/>
                <a:cs typeface="Times New Roman" panose="02020603050405020304" pitchFamily="18" charset="0"/>
              </a:rPr>
              <a:t>, 18 мітохондріальних генів та 7 генів на Х хромосомі </a:t>
            </a:r>
            <a:endParaRPr lang="ru-RU" sz="2800" dirty="0">
              <a:solidFill>
                <a:schemeClr val="bg1"/>
              </a:solidFill>
              <a:latin typeface="Times New Roman" panose="02020603050405020304" pitchFamily="18" charset="0"/>
              <a:cs typeface="Times New Roman" panose="02020603050405020304" pitchFamily="18" charset="0"/>
            </a:endParaRPr>
          </a:p>
        </p:txBody>
      </p:sp>
      <p:pic>
        <p:nvPicPr>
          <p:cNvPr id="7" name="Picture 2"/>
          <p:cNvPicPr>
            <a:picLocks noGrp="1" noChangeAspect="1" noChangeArrowheads="1"/>
          </p:cNvPicPr>
          <p:nvPr>
            <p:ph sz="half" idx="1"/>
          </p:nvPr>
        </p:nvPicPr>
        <p:blipFill>
          <a:blip r:embed="rId4" cstate="print">
            <a:extLst>
              <a:ext uri="{28A0092B-C50C-407E-A947-70E740481C1C}">
                <a14:useLocalDpi xmlns:a14="http://schemas.microsoft.com/office/drawing/2010/main" xmlns="" val="0"/>
              </a:ext>
            </a:extLst>
          </a:blip>
          <a:stretch>
            <a:fillRect/>
          </a:stretch>
        </p:blipFill>
        <p:spPr bwMode="auto">
          <a:xfrm>
            <a:off x="1036320" y="2937212"/>
            <a:ext cx="4058194"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Grp="1" noChangeAspect="1" noChangeArrowheads="1"/>
          </p:cNvPicPr>
          <p:nvPr>
            <p:ph sz="half" idx="2"/>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95606" y="2774891"/>
            <a:ext cx="4058194" cy="3819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B48D2641-4663-4042-B24A-166345448114}"/>
              </a:ext>
            </a:extLst>
          </p:cNvPr>
          <p:cNvSpPr txBox="1"/>
          <p:nvPr/>
        </p:nvSpPr>
        <p:spPr>
          <a:xfrm>
            <a:off x="286871" y="1897699"/>
            <a:ext cx="5809129" cy="923330"/>
          </a:xfrm>
          <a:prstGeom prst="rect">
            <a:avLst/>
          </a:prstGeom>
          <a:noFill/>
        </p:spPr>
        <p:txBody>
          <a:bodyPr wrap="square" rtlCol="0">
            <a:spAutoFit/>
          </a:bodyPr>
          <a:lstStyle/>
          <a:p>
            <a:r>
              <a:rPr lang="uk-UA" dirty="0"/>
              <a:t>69 маркерів – схильності до </a:t>
            </a:r>
            <a:r>
              <a:rPr lang="uk-UA" dirty="0" err="1"/>
              <a:t>швидкісно</a:t>
            </a:r>
            <a:r>
              <a:rPr lang="uk-UA" dirty="0"/>
              <a:t>-силових  видів спорту;</a:t>
            </a:r>
          </a:p>
          <a:p>
            <a:r>
              <a:rPr lang="uk-UA" dirty="0"/>
              <a:t>100  маркерів -  схильності до розвитку витривалості</a:t>
            </a:r>
            <a:endParaRPr lang="ru-RU" dirty="0"/>
          </a:p>
        </p:txBody>
      </p:sp>
    </p:spTree>
    <p:extLst>
      <p:ext uri="{BB962C8B-B14F-4D97-AF65-F5344CB8AC3E}">
        <p14:creationId xmlns:p14="http://schemas.microsoft.com/office/powerpoint/2010/main" xmlns="" val="729991454"/>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353292" y="682078"/>
            <a:ext cx="8415954" cy="1450757"/>
          </a:xfrm>
        </p:spPr>
        <p:txBody>
          <a:bodyPr>
            <a:normAutofit fontScale="90000"/>
          </a:bodyPr>
          <a:lstStyle/>
          <a:p>
            <a:pPr>
              <a:defRPr/>
            </a:pPr>
            <a:r>
              <a:rPr lang="ru-RU" sz="3200" dirty="0">
                <a:solidFill>
                  <a:schemeClr val="bg1"/>
                </a:solidFill>
                <a:latin typeface="+mn-lt"/>
              </a:rPr>
              <a:t/>
            </a:r>
            <a:br>
              <a:rPr lang="ru-RU" sz="3200" dirty="0">
                <a:solidFill>
                  <a:schemeClr val="bg1"/>
                </a:solidFill>
                <a:latin typeface="+mn-lt"/>
              </a:rPr>
            </a:br>
            <a:r>
              <a:rPr lang="ru-RU" sz="3200" dirty="0" err="1">
                <a:solidFill>
                  <a:schemeClr val="bg1"/>
                </a:solidFill>
                <a:latin typeface="+mn-lt"/>
              </a:rPr>
              <a:t>Навіть</a:t>
            </a:r>
            <a:r>
              <a:rPr lang="ru-RU" sz="3200" dirty="0">
                <a:solidFill>
                  <a:schemeClr val="bg1"/>
                </a:solidFill>
                <a:latin typeface="+mn-lt"/>
              </a:rPr>
              <a:t> один </a:t>
            </a:r>
            <a:r>
              <a:rPr lang="ru-RU" sz="3200" dirty="0" err="1">
                <a:solidFill>
                  <a:schemeClr val="bg1"/>
                </a:solidFill>
                <a:latin typeface="+mn-lt"/>
              </a:rPr>
              <a:t>поліморфізм</a:t>
            </a:r>
            <a:r>
              <a:rPr lang="ru-RU" sz="3200" dirty="0">
                <a:solidFill>
                  <a:schemeClr val="bg1"/>
                </a:solidFill>
                <a:latin typeface="+mn-lt"/>
              </a:rPr>
              <a:t> </a:t>
            </a:r>
            <a:r>
              <a:rPr lang="ru-RU" sz="3200" dirty="0" err="1">
                <a:solidFill>
                  <a:schemeClr val="bg1"/>
                </a:solidFill>
                <a:latin typeface="+mn-lt"/>
              </a:rPr>
              <a:t>може</a:t>
            </a:r>
            <a:r>
              <a:rPr lang="ru-RU" sz="3200" dirty="0">
                <a:solidFill>
                  <a:schemeClr val="bg1"/>
                </a:solidFill>
                <a:latin typeface="+mn-lt"/>
              </a:rPr>
              <a:t> </a:t>
            </a:r>
            <a:r>
              <a:rPr lang="ru-RU" sz="3200" dirty="0" err="1">
                <a:solidFill>
                  <a:schemeClr val="bg1"/>
                </a:solidFill>
                <a:latin typeface="+mn-lt"/>
              </a:rPr>
              <a:t>цілком</a:t>
            </a:r>
            <a:r>
              <a:rPr lang="ru-RU" sz="3200" dirty="0">
                <a:solidFill>
                  <a:schemeClr val="bg1"/>
                </a:solidFill>
                <a:latin typeface="+mn-lt"/>
              </a:rPr>
              <a:t> </a:t>
            </a:r>
            <a:r>
              <a:rPr lang="ru-RU" sz="3200" dirty="0" err="1">
                <a:solidFill>
                  <a:schemeClr val="bg1"/>
                </a:solidFill>
                <a:latin typeface="+mn-lt"/>
              </a:rPr>
              <a:t>змінити</a:t>
            </a:r>
            <a:r>
              <a:rPr lang="ru-RU" sz="3200" dirty="0">
                <a:solidFill>
                  <a:schemeClr val="bg1"/>
                </a:solidFill>
                <a:latin typeface="+mn-lt"/>
              </a:rPr>
              <a:t> </a:t>
            </a:r>
            <a:r>
              <a:rPr lang="ru-RU" sz="3200" dirty="0" err="1">
                <a:solidFill>
                  <a:schemeClr val="bg1"/>
                </a:solidFill>
                <a:latin typeface="+mn-lt"/>
              </a:rPr>
              <a:t>всі</a:t>
            </a:r>
            <a:r>
              <a:rPr lang="ru-RU" sz="3200" dirty="0">
                <a:solidFill>
                  <a:schemeClr val="bg1"/>
                </a:solidFill>
                <a:latin typeface="+mn-lt"/>
              </a:rPr>
              <a:t> </a:t>
            </a:r>
            <a:r>
              <a:rPr lang="ru-RU" sz="3200" dirty="0" err="1">
                <a:solidFill>
                  <a:schemeClr val="bg1"/>
                </a:solidFill>
                <a:latin typeface="+mn-lt"/>
              </a:rPr>
              <a:t>властивості</a:t>
            </a:r>
            <a:r>
              <a:rPr lang="ru-RU" sz="3200" dirty="0">
                <a:solidFill>
                  <a:schemeClr val="bg1"/>
                </a:solidFill>
                <a:latin typeface="+mn-lt"/>
              </a:rPr>
              <a:t> </a:t>
            </a:r>
            <a:r>
              <a:rPr lang="ru-RU" sz="3200" dirty="0" err="1">
                <a:solidFill>
                  <a:schemeClr val="bg1"/>
                </a:solidFill>
                <a:latin typeface="+mn-lt"/>
              </a:rPr>
              <a:t>організму</a:t>
            </a:r>
            <a:r>
              <a:rPr lang="ru-RU" sz="3200" dirty="0">
                <a:solidFill>
                  <a:schemeClr val="bg1"/>
                </a:solidFill>
                <a:latin typeface="+mn-lt"/>
              </a:rPr>
              <a:t>, </a:t>
            </a:r>
            <a:r>
              <a:rPr lang="ru-RU" sz="3200" dirty="0" err="1">
                <a:solidFill>
                  <a:schemeClr val="bg1"/>
                </a:solidFill>
                <a:latin typeface="+mn-lt"/>
              </a:rPr>
              <a:t>що</a:t>
            </a:r>
            <a:r>
              <a:rPr lang="ru-RU" sz="3200" dirty="0">
                <a:solidFill>
                  <a:schemeClr val="bg1"/>
                </a:solidFill>
                <a:latin typeface="+mn-lt"/>
              </a:rPr>
              <a:t> </a:t>
            </a:r>
            <a:r>
              <a:rPr lang="ru-RU" sz="3200" dirty="0" err="1">
                <a:solidFill>
                  <a:schemeClr val="bg1"/>
                </a:solidFill>
                <a:latin typeface="+mn-lt"/>
              </a:rPr>
              <a:t>сталося</a:t>
            </a:r>
            <a:r>
              <a:rPr lang="ru-RU" sz="3200" dirty="0">
                <a:solidFill>
                  <a:schemeClr val="bg1"/>
                </a:solidFill>
                <a:latin typeface="+mn-lt"/>
              </a:rPr>
              <a:t> з </a:t>
            </a:r>
            <a:r>
              <a:rPr lang="ru-RU" sz="3200" dirty="0" err="1">
                <a:solidFill>
                  <a:schemeClr val="bg1"/>
                </a:solidFill>
                <a:latin typeface="+mn-lt"/>
              </a:rPr>
              <a:t>олімпійським</a:t>
            </a:r>
            <a:r>
              <a:rPr lang="ru-RU" sz="3200" dirty="0">
                <a:solidFill>
                  <a:schemeClr val="bg1"/>
                </a:solidFill>
                <a:latin typeface="+mn-lt"/>
              </a:rPr>
              <a:t> </a:t>
            </a:r>
            <a:r>
              <a:rPr lang="ru-RU" sz="3200" dirty="0" err="1">
                <a:solidFill>
                  <a:schemeClr val="bg1"/>
                </a:solidFill>
                <a:latin typeface="+mn-lt"/>
              </a:rPr>
              <a:t>чемпіоном</a:t>
            </a:r>
            <a:r>
              <a:rPr lang="ru-RU" sz="3200" dirty="0">
                <a:solidFill>
                  <a:schemeClr val="bg1"/>
                </a:solidFill>
                <a:latin typeface="+mn-lt"/>
              </a:rPr>
              <a:t> </a:t>
            </a:r>
            <a:r>
              <a:rPr lang="ru-RU" sz="3200" dirty="0" err="1">
                <a:solidFill>
                  <a:schemeClr val="bg1"/>
                </a:solidFill>
                <a:latin typeface="+mn-lt"/>
              </a:rPr>
              <a:t>Ееро</a:t>
            </a:r>
            <a:r>
              <a:rPr lang="ru-RU" sz="3200" dirty="0">
                <a:solidFill>
                  <a:schemeClr val="bg1"/>
                </a:solidFill>
                <a:latin typeface="+mn-lt"/>
              </a:rPr>
              <a:t> </a:t>
            </a:r>
            <a:r>
              <a:rPr lang="ru-RU" sz="3200" dirty="0" err="1">
                <a:solidFill>
                  <a:schemeClr val="bg1"/>
                </a:solidFill>
                <a:latin typeface="+mn-lt"/>
              </a:rPr>
              <a:t>Мянтуранта</a:t>
            </a:r>
            <a:r>
              <a:rPr lang="ru-RU" sz="3200" dirty="0">
                <a:solidFill>
                  <a:schemeClr val="bg1"/>
                </a:solidFill>
                <a:latin typeface="+mn-lt"/>
              </a:rPr>
              <a:t>. </a:t>
            </a:r>
            <a:r>
              <a:rPr lang="ru-RU" sz="3200" dirty="0" err="1">
                <a:solidFill>
                  <a:schemeClr val="bg1"/>
                </a:solidFill>
                <a:latin typeface="+mn-lt"/>
              </a:rPr>
              <a:t>ПолІморфізм</a:t>
            </a:r>
            <a:r>
              <a:rPr lang="ru-RU" sz="3200" dirty="0">
                <a:solidFill>
                  <a:schemeClr val="bg1"/>
                </a:solidFill>
                <a:latin typeface="+mn-lt"/>
              </a:rPr>
              <a:t> гена рецептора </a:t>
            </a:r>
            <a:r>
              <a:rPr lang="ru-RU" sz="3200" dirty="0" err="1">
                <a:solidFill>
                  <a:schemeClr val="bg1"/>
                </a:solidFill>
                <a:latin typeface="+mn-lt"/>
              </a:rPr>
              <a:t>еритропоетина</a:t>
            </a:r>
            <a:r>
              <a:rPr lang="ru-RU" sz="3200" dirty="0">
                <a:solidFill>
                  <a:schemeClr val="bg1"/>
                </a:solidFill>
                <a:latin typeface="+mn-lt"/>
              </a:rPr>
              <a:t> </a:t>
            </a:r>
            <a:r>
              <a:rPr lang="ru-RU" sz="3200" b="1" dirty="0">
                <a:solidFill>
                  <a:schemeClr val="bg1"/>
                </a:solidFill>
                <a:latin typeface="+mn-lt"/>
              </a:rPr>
              <a:t>(</a:t>
            </a:r>
            <a:r>
              <a:rPr lang="en-US" sz="3200" b="1" i="1" dirty="0">
                <a:solidFill>
                  <a:schemeClr val="bg1"/>
                </a:solidFill>
                <a:latin typeface="+mn-lt"/>
              </a:rPr>
              <a:t>EPOR</a:t>
            </a:r>
            <a:r>
              <a:rPr lang="en-US" sz="3200" b="1" dirty="0">
                <a:solidFill>
                  <a:schemeClr val="bg1"/>
                </a:solidFill>
                <a:latin typeface="+mn-lt"/>
              </a:rPr>
              <a:t>)</a:t>
            </a:r>
            <a:r>
              <a:rPr lang="en-US" sz="3200" dirty="0">
                <a:solidFill>
                  <a:schemeClr val="bg1"/>
                </a:solidFill>
                <a:latin typeface="+mn-lt"/>
              </a:rPr>
              <a:t> </a:t>
            </a:r>
            <a:r>
              <a:rPr lang="ru-RU" sz="3200" dirty="0" err="1">
                <a:solidFill>
                  <a:schemeClr val="bg1"/>
                </a:solidFill>
                <a:latin typeface="+mn-lt"/>
              </a:rPr>
              <a:t>вплинув</a:t>
            </a:r>
            <a:r>
              <a:rPr lang="ru-RU" sz="3200" dirty="0">
                <a:solidFill>
                  <a:schemeClr val="bg1"/>
                </a:solidFill>
                <a:latin typeface="+mn-lt"/>
              </a:rPr>
              <a:t> на </a:t>
            </a:r>
            <a:r>
              <a:rPr lang="ru-RU" sz="3200" dirty="0" err="1">
                <a:solidFill>
                  <a:schemeClr val="bg1"/>
                </a:solidFill>
                <a:latin typeface="+mn-lt"/>
              </a:rPr>
              <a:t>кількість</a:t>
            </a:r>
            <a:r>
              <a:rPr lang="ru-RU" sz="3200" dirty="0">
                <a:solidFill>
                  <a:schemeClr val="bg1"/>
                </a:solidFill>
                <a:latin typeface="+mn-lt"/>
              </a:rPr>
              <a:t> </a:t>
            </a:r>
            <a:r>
              <a:rPr lang="ru-RU" sz="3200" dirty="0" err="1">
                <a:solidFill>
                  <a:schemeClr val="bg1"/>
                </a:solidFill>
                <a:latin typeface="+mn-lt"/>
              </a:rPr>
              <a:t>еритроцитів</a:t>
            </a:r>
            <a:r>
              <a:rPr lang="ru-RU" sz="3200" dirty="0">
                <a:solidFill>
                  <a:schemeClr val="bg1"/>
                </a:solidFill>
                <a:latin typeface="+mn-lt"/>
              </a:rPr>
              <a:t> у </a:t>
            </a:r>
            <a:r>
              <a:rPr lang="ru-RU" sz="3200" dirty="0" err="1">
                <a:solidFill>
                  <a:schemeClr val="bg1"/>
                </a:solidFill>
                <a:latin typeface="+mn-lt"/>
              </a:rPr>
              <a:t>крові</a:t>
            </a:r>
            <a:r>
              <a:rPr lang="ru-RU" sz="3200" dirty="0">
                <a:solidFill>
                  <a:schemeClr val="bg1"/>
                </a:solidFill>
                <a:latin typeface="+mn-lt"/>
              </a:rPr>
              <a:t>  та , як </a:t>
            </a:r>
            <a:r>
              <a:rPr lang="ru-RU" sz="3200" dirty="0" err="1">
                <a:solidFill>
                  <a:schemeClr val="bg1"/>
                </a:solidFill>
                <a:latin typeface="+mn-lt"/>
              </a:rPr>
              <a:t>наслідок</a:t>
            </a:r>
            <a:r>
              <a:rPr lang="ru-RU" sz="3200" dirty="0">
                <a:solidFill>
                  <a:schemeClr val="bg1"/>
                </a:solidFill>
                <a:latin typeface="+mn-lt"/>
              </a:rPr>
              <a:t>, на </a:t>
            </a:r>
            <a:r>
              <a:rPr lang="ru-RU" sz="3200" dirty="0" err="1">
                <a:solidFill>
                  <a:schemeClr val="bg1"/>
                </a:solidFill>
                <a:latin typeface="+mn-lt"/>
              </a:rPr>
              <a:t>його</a:t>
            </a:r>
            <a:r>
              <a:rPr lang="ru-RU" sz="3200" dirty="0">
                <a:solidFill>
                  <a:schemeClr val="bg1"/>
                </a:solidFill>
                <a:latin typeface="+mn-lt"/>
              </a:rPr>
              <a:t> </a:t>
            </a:r>
            <a:r>
              <a:rPr lang="ru-RU" sz="3200" dirty="0" err="1">
                <a:solidFill>
                  <a:schemeClr val="bg1"/>
                </a:solidFill>
                <a:latin typeface="+mn-lt"/>
              </a:rPr>
              <a:t>витривалість</a:t>
            </a:r>
            <a:r>
              <a:rPr lang="ru-RU" sz="3200" dirty="0">
                <a:solidFill>
                  <a:schemeClr val="bg1"/>
                </a:solidFill>
                <a:latin typeface="+mn-lt"/>
              </a:rPr>
              <a:t>, </a:t>
            </a:r>
            <a:r>
              <a:rPr lang="ru-RU" sz="3200" dirty="0" err="1">
                <a:solidFill>
                  <a:schemeClr val="bg1"/>
                </a:solidFill>
                <a:latin typeface="+mn-lt"/>
              </a:rPr>
              <a:t>що</a:t>
            </a:r>
            <a:r>
              <a:rPr lang="ru-RU" sz="3200" dirty="0">
                <a:solidFill>
                  <a:schemeClr val="bg1"/>
                </a:solidFill>
                <a:latin typeface="+mn-lt"/>
              </a:rPr>
              <a:t> дозволило  </a:t>
            </a:r>
            <a:r>
              <a:rPr lang="ru-RU" sz="3200" dirty="0" err="1">
                <a:solidFill>
                  <a:schemeClr val="bg1"/>
                </a:solidFill>
                <a:latin typeface="+mn-lt"/>
              </a:rPr>
              <a:t>йому</a:t>
            </a:r>
            <a:r>
              <a:rPr lang="ru-RU" sz="3200" dirty="0">
                <a:solidFill>
                  <a:schemeClr val="bg1"/>
                </a:solidFill>
                <a:latin typeface="+mn-lt"/>
              </a:rPr>
              <a:t> </a:t>
            </a:r>
            <a:r>
              <a:rPr lang="ru-RU" sz="3200" dirty="0" err="1">
                <a:solidFill>
                  <a:schemeClr val="bg1"/>
                </a:solidFill>
                <a:latin typeface="+mn-lt"/>
              </a:rPr>
              <a:t>виграти</a:t>
            </a:r>
            <a:r>
              <a:rPr lang="ru-RU" sz="3200" dirty="0">
                <a:solidFill>
                  <a:schemeClr val="bg1"/>
                </a:solidFill>
                <a:latin typeface="+mn-lt"/>
              </a:rPr>
              <a:t> 3 </a:t>
            </a:r>
            <a:r>
              <a:rPr lang="ru-RU" sz="3200" dirty="0" err="1">
                <a:solidFill>
                  <a:schemeClr val="bg1"/>
                </a:solidFill>
                <a:latin typeface="+mn-lt"/>
              </a:rPr>
              <a:t>золоті</a:t>
            </a:r>
            <a:r>
              <a:rPr lang="ru-RU" sz="3200" dirty="0">
                <a:solidFill>
                  <a:schemeClr val="bg1"/>
                </a:solidFill>
                <a:latin typeface="+mn-lt"/>
              </a:rPr>
              <a:t>, 2 </a:t>
            </a:r>
            <a:r>
              <a:rPr lang="ru-RU" sz="3200" dirty="0" err="1">
                <a:solidFill>
                  <a:schemeClr val="bg1"/>
                </a:solidFill>
                <a:latin typeface="+mn-lt"/>
              </a:rPr>
              <a:t>срібні</a:t>
            </a:r>
            <a:r>
              <a:rPr lang="ru-RU" sz="3200" dirty="0">
                <a:solidFill>
                  <a:schemeClr val="bg1"/>
                </a:solidFill>
                <a:latin typeface="+mn-lt"/>
              </a:rPr>
              <a:t>, 2 </a:t>
            </a:r>
            <a:r>
              <a:rPr lang="ru-RU" sz="3200" dirty="0" err="1">
                <a:solidFill>
                  <a:schemeClr val="bg1"/>
                </a:solidFill>
                <a:latin typeface="+mn-lt"/>
              </a:rPr>
              <a:t>бронзові</a:t>
            </a:r>
            <a:r>
              <a:rPr lang="ru-RU" sz="3200" dirty="0">
                <a:solidFill>
                  <a:schemeClr val="bg1"/>
                </a:solidFill>
                <a:latin typeface="+mn-lt"/>
              </a:rPr>
              <a:t> </a:t>
            </a:r>
            <a:r>
              <a:rPr lang="ru-RU" sz="3200" dirty="0" err="1">
                <a:solidFill>
                  <a:schemeClr val="bg1"/>
                </a:solidFill>
                <a:latin typeface="+mn-lt"/>
              </a:rPr>
              <a:t>медалі</a:t>
            </a:r>
            <a:r>
              <a:rPr lang="ru-RU" sz="3200" dirty="0">
                <a:solidFill>
                  <a:schemeClr val="bg1"/>
                </a:solidFill>
                <a:latin typeface="+mn-lt"/>
              </a:rPr>
              <a:t> на </a:t>
            </a:r>
            <a:r>
              <a:rPr lang="ru-RU" sz="3200" dirty="0" err="1">
                <a:solidFill>
                  <a:schemeClr val="bg1"/>
                </a:solidFill>
                <a:latin typeface="+mn-lt"/>
              </a:rPr>
              <a:t>Олімпійських</a:t>
            </a:r>
            <a:r>
              <a:rPr lang="ru-RU" sz="3200" dirty="0">
                <a:solidFill>
                  <a:schemeClr val="bg1"/>
                </a:solidFill>
                <a:latin typeface="+mn-lt"/>
              </a:rPr>
              <a:t> </a:t>
            </a:r>
            <a:r>
              <a:rPr lang="ru-RU" sz="3200" dirty="0" err="1">
                <a:solidFill>
                  <a:schemeClr val="bg1"/>
                </a:solidFill>
                <a:latin typeface="+mn-lt"/>
              </a:rPr>
              <a:t>іграх</a:t>
            </a:r>
            <a:r>
              <a:rPr lang="ru-RU" sz="3200" dirty="0">
                <a:solidFill>
                  <a:schemeClr val="bg1"/>
                </a:solidFill>
                <a:latin typeface="+mn-lt"/>
              </a:rPr>
              <a:t> 60-х </a:t>
            </a:r>
            <a:r>
              <a:rPr lang="ru-RU" sz="3200" dirty="0" err="1">
                <a:solidFill>
                  <a:schemeClr val="bg1"/>
                </a:solidFill>
                <a:latin typeface="+mn-lt"/>
              </a:rPr>
              <a:t>років</a:t>
            </a:r>
            <a:r>
              <a:rPr lang="ru-RU" sz="3200" dirty="0">
                <a:solidFill>
                  <a:schemeClr val="bg1"/>
                </a:solidFill>
                <a:latin typeface="+mn-lt"/>
              </a:rPr>
              <a:t>.</a:t>
            </a:r>
          </a:p>
        </p:txBody>
      </p:sp>
      <p:pic>
        <p:nvPicPr>
          <p:cNvPr id="11267" name="Picture 4" descr="mantyranta_gal_l_04"/>
          <p:cNvPicPr>
            <a:picLocks noGrp="1" noChangeAspect="1" noChangeArrowheads="1"/>
          </p:cNvPicPr>
          <p:nvPr>
            <p:ph sz="half" idx="1"/>
          </p:nvPr>
        </p:nvPicPr>
        <p:blipFill>
          <a:blip r:embed="rId4" cstate="print">
            <a:extLst>
              <a:ext uri="{28A0092B-C50C-407E-A947-70E740481C1C}">
                <a14:useLocalDpi xmlns:a14="http://schemas.microsoft.com/office/drawing/2010/main" xmlns="" val="0"/>
              </a:ext>
            </a:extLst>
          </a:blip>
          <a:srcRect/>
          <a:stretch>
            <a:fillRect/>
          </a:stretch>
        </p:blipFill>
        <p:spPr>
          <a:xfrm>
            <a:off x="196451" y="3327667"/>
            <a:ext cx="4257658" cy="3477757"/>
          </a:xfrm>
        </p:spPr>
      </p:pic>
      <p:grpSp>
        <p:nvGrpSpPr>
          <p:cNvPr id="11268" name="Group 66"/>
          <p:cNvGrpSpPr>
            <a:grpSpLocks noGrp="1"/>
          </p:cNvGrpSpPr>
          <p:nvPr/>
        </p:nvGrpSpPr>
        <p:grpSpPr bwMode="auto">
          <a:xfrm>
            <a:off x="6216546" y="4517715"/>
            <a:ext cx="4340225" cy="2149475"/>
            <a:chOff x="476" y="3120"/>
            <a:chExt cx="4429" cy="767"/>
          </a:xfrm>
        </p:grpSpPr>
        <p:sp>
          <p:nvSpPr>
            <p:cNvPr id="11271" name="Text Box 11"/>
            <p:cNvSpPr txBox="1">
              <a:spLocks noChangeArrowheads="1"/>
            </p:cNvSpPr>
            <p:nvPr/>
          </p:nvSpPr>
          <p:spPr bwMode="auto">
            <a:xfrm>
              <a:off x="3709" y="3744"/>
              <a:ext cx="1102"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ru-RU" sz="2000"/>
                <a:t>Exon 8</a:t>
              </a:r>
            </a:p>
          </p:txBody>
        </p:sp>
        <p:grpSp>
          <p:nvGrpSpPr>
            <p:cNvPr id="11272" name="Group 65"/>
            <p:cNvGrpSpPr>
              <a:grpSpLocks/>
            </p:cNvGrpSpPr>
            <p:nvPr/>
          </p:nvGrpSpPr>
          <p:grpSpPr bwMode="auto">
            <a:xfrm>
              <a:off x="476" y="3120"/>
              <a:ext cx="4429" cy="562"/>
              <a:chOff x="476" y="3120"/>
              <a:chExt cx="4429" cy="562"/>
            </a:xfrm>
          </p:grpSpPr>
          <p:sp>
            <p:nvSpPr>
              <p:cNvPr id="11273" name="Rectangle 13"/>
              <p:cNvSpPr>
                <a:spLocks noChangeArrowheads="1"/>
              </p:cNvSpPr>
              <p:nvPr/>
            </p:nvSpPr>
            <p:spPr bwMode="auto">
              <a:xfrm>
                <a:off x="480" y="3547"/>
                <a:ext cx="432" cy="130"/>
              </a:xfrm>
              <a:prstGeom prst="rect">
                <a:avLst/>
              </a:prstGeom>
              <a:solidFill>
                <a:schemeClr val="bg1"/>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grpSp>
            <p:nvGrpSpPr>
              <p:cNvPr id="11274" name="Group 48"/>
              <p:cNvGrpSpPr>
                <a:grpSpLocks/>
              </p:cNvGrpSpPr>
              <p:nvPr/>
            </p:nvGrpSpPr>
            <p:grpSpPr bwMode="auto">
              <a:xfrm>
                <a:off x="4272" y="3552"/>
                <a:ext cx="215" cy="130"/>
                <a:chOff x="2713" y="3552"/>
                <a:chExt cx="215" cy="130"/>
              </a:xfrm>
            </p:grpSpPr>
            <p:sp>
              <p:nvSpPr>
                <p:cNvPr id="11300" name="Rectangle 15"/>
                <p:cNvSpPr>
                  <a:spLocks noChangeArrowheads="1"/>
                </p:cNvSpPr>
                <p:nvPr/>
              </p:nvSpPr>
              <p:spPr bwMode="auto">
                <a:xfrm>
                  <a:off x="2713" y="3552"/>
                  <a:ext cx="215" cy="130"/>
                </a:xfrm>
                <a:prstGeom prst="rect">
                  <a:avLst/>
                </a:prstGeom>
                <a:solidFill>
                  <a:schemeClr val="bg1"/>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301" name="Rectangle 16"/>
                <p:cNvSpPr>
                  <a:spLocks noChangeArrowheads="1"/>
                </p:cNvSpPr>
                <p:nvPr/>
              </p:nvSpPr>
              <p:spPr bwMode="auto">
                <a:xfrm>
                  <a:off x="2718" y="3552"/>
                  <a:ext cx="146"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grpSp>
          <p:sp>
            <p:nvSpPr>
              <p:cNvPr id="11275" name="Rectangle 17"/>
              <p:cNvSpPr>
                <a:spLocks noChangeArrowheads="1"/>
              </p:cNvSpPr>
              <p:nvPr/>
            </p:nvSpPr>
            <p:spPr bwMode="auto">
              <a:xfrm>
                <a:off x="912" y="3547"/>
                <a:ext cx="147"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grpSp>
            <p:nvGrpSpPr>
              <p:cNvPr id="11276" name="Group 44"/>
              <p:cNvGrpSpPr>
                <a:grpSpLocks/>
              </p:cNvGrpSpPr>
              <p:nvPr/>
            </p:nvGrpSpPr>
            <p:grpSpPr bwMode="auto">
              <a:xfrm>
                <a:off x="1056" y="3552"/>
                <a:ext cx="481" cy="130"/>
                <a:chOff x="1056" y="3552"/>
                <a:chExt cx="481" cy="130"/>
              </a:xfrm>
            </p:grpSpPr>
            <p:sp>
              <p:nvSpPr>
                <p:cNvPr id="11298" name="Rectangle 14"/>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99" name="Freeform 18"/>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sp>
            <p:nvSpPr>
              <p:cNvPr id="11277" name="Text Box 21"/>
              <p:cNvSpPr txBox="1">
                <a:spLocks noChangeArrowheads="1"/>
              </p:cNvSpPr>
              <p:nvPr/>
            </p:nvSpPr>
            <p:spPr bwMode="auto">
              <a:xfrm>
                <a:off x="4080" y="3120"/>
                <a:ext cx="825"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ru-RU" sz="2000" dirty="0">
                    <a:solidFill>
                      <a:schemeClr val="bg1"/>
                    </a:solidFill>
                  </a:rPr>
                  <a:t>G</a:t>
                </a:r>
                <a:r>
                  <a:rPr lang="en-GB" altLang="ru-RU" sz="2000" dirty="0">
                    <a:solidFill>
                      <a:schemeClr val="bg1"/>
                    </a:solidFill>
                    <a:sym typeface="Symbol" panose="05050102010706020507" pitchFamily="18" charset="2"/>
                  </a:rPr>
                  <a:t>A</a:t>
                </a:r>
                <a:endParaRPr lang="en-GB" altLang="ru-RU" sz="2000" dirty="0">
                  <a:solidFill>
                    <a:schemeClr val="bg1"/>
                  </a:solidFill>
                </a:endParaRPr>
              </a:p>
            </p:txBody>
          </p:sp>
          <p:sp>
            <p:nvSpPr>
              <p:cNvPr id="11278" name="Text Box 22"/>
              <p:cNvSpPr txBox="1">
                <a:spLocks noChangeArrowheads="1"/>
              </p:cNvSpPr>
              <p:nvPr/>
            </p:nvSpPr>
            <p:spPr bwMode="auto">
              <a:xfrm>
                <a:off x="476" y="3146"/>
                <a:ext cx="931"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ru-RU" sz="2000" b="1" dirty="0">
                    <a:solidFill>
                      <a:schemeClr val="bg1"/>
                    </a:solidFill>
                  </a:rPr>
                  <a:t>EPOR</a:t>
                </a:r>
              </a:p>
            </p:txBody>
          </p:sp>
          <p:grpSp>
            <p:nvGrpSpPr>
              <p:cNvPr id="11279" name="Group 45"/>
              <p:cNvGrpSpPr>
                <a:grpSpLocks/>
              </p:cNvGrpSpPr>
              <p:nvPr/>
            </p:nvGrpSpPr>
            <p:grpSpPr bwMode="auto">
              <a:xfrm>
                <a:off x="1536" y="3552"/>
                <a:ext cx="481" cy="130"/>
                <a:chOff x="1056" y="3552"/>
                <a:chExt cx="481" cy="130"/>
              </a:xfrm>
            </p:grpSpPr>
            <p:sp>
              <p:nvSpPr>
                <p:cNvPr id="11296" name="Rectangle 46"/>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97" name="Freeform 47"/>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grpSp>
            <p:nvGrpSpPr>
              <p:cNvPr id="11280" name="Group 49"/>
              <p:cNvGrpSpPr>
                <a:grpSpLocks/>
              </p:cNvGrpSpPr>
              <p:nvPr/>
            </p:nvGrpSpPr>
            <p:grpSpPr bwMode="auto">
              <a:xfrm>
                <a:off x="2016" y="3552"/>
                <a:ext cx="481" cy="130"/>
                <a:chOff x="1056" y="3552"/>
                <a:chExt cx="481" cy="130"/>
              </a:xfrm>
            </p:grpSpPr>
            <p:sp>
              <p:nvSpPr>
                <p:cNvPr id="11294" name="Rectangle 50"/>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95" name="Freeform 51"/>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grpSp>
            <p:nvGrpSpPr>
              <p:cNvPr id="11281" name="Group 52"/>
              <p:cNvGrpSpPr>
                <a:grpSpLocks/>
              </p:cNvGrpSpPr>
              <p:nvPr/>
            </p:nvGrpSpPr>
            <p:grpSpPr bwMode="auto">
              <a:xfrm>
                <a:off x="2496" y="3552"/>
                <a:ext cx="481" cy="130"/>
                <a:chOff x="1056" y="3552"/>
                <a:chExt cx="481" cy="130"/>
              </a:xfrm>
            </p:grpSpPr>
            <p:sp>
              <p:nvSpPr>
                <p:cNvPr id="11292" name="Rectangle 53"/>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93" name="Freeform 54"/>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grpSp>
            <p:nvGrpSpPr>
              <p:cNvPr id="11282" name="Group 55"/>
              <p:cNvGrpSpPr>
                <a:grpSpLocks/>
              </p:cNvGrpSpPr>
              <p:nvPr/>
            </p:nvGrpSpPr>
            <p:grpSpPr bwMode="auto">
              <a:xfrm>
                <a:off x="2976" y="3552"/>
                <a:ext cx="481" cy="130"/>
                <a:chOff x="1056" y="3552"/>
                <a:chExt cx="481" cy="130"/>
              </a:xfrm>
            </p:grpSpPr>
            <p:sp>
              <p:nvSpPr>
                <p:cNvPr id="11290" name="Rectangle 56"/>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91" name="Freeform 57"/>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grpSp>
            <p:nvGrpSpPr>
              <p:cNvPr id="11283" name="Group 58"/>
              <p:cNvGrpSpPr>
                <a:grpSpLocks/>
              </p:cNvGrpSpPr>
              <p:nvPr/>
            </p:nvGrpSpPr>
            <p:grpSpPr bwMode="auto">
              <a:xfrm>
                <a:off x="3456" y="3552"/>
                <a:ext cx="481" cy="130"/>
                <a:chOff x="1056" y="3552"/>
                <a:chExt cx="481" cy="130"/>
              </a:xfrm>
            </p:grpSpPr>
            <p:sp>
              <p:nvSpPr>
                <p:cNvPr id="11288" name="Rectangle 59"/>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89" name="Freeform 60"/>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grpSp>
            <p:nvGrpSpPr>
              <p:cNvPr id="11284" name="Group 61"/>
              <p:cNvGrpSpPr>
                <a:grpSpLocks/>
              </p:cNvGrpSpPr>
              <p:nvPr/>
            </p:nvGrpSpPr>
            <p:grpSpPr bwMode="auto">
              <a:xfrm>
                <a:off x="3936" y="3552"/>
                <a:ext cx="481" cy="130"/>
                <a:chOff x="1056" y="3552"/>
                <a:chExt cx="481" cy="130"/>
              </a:xfrm>
            </p:grpSpPr>
            <p:sp>
              <p:nvSpPr>
                <p:cNvPr id="11286" name="Rectangle 62"/>
                <p:cNvSpPr>
                  <a:spLocks noChangeArrowheads="1"/>
                </p:cNvSpPr>
                <p:nvPr/>
              </p:nvSpPr>
              <p:spPr bwMode="auto">
                <a:xfrm>
                  <a:off x="1392" y="3552"/>
                  <a:ext cx="145" cy="130"/>
                </a:xfrm>
                <a:prstGeom prst="rect">
                  <a:avLst/>
                </a:prstGeom>
                <a:solidFill>
                  <a:srgbClr val="990033"/>
                </a:solidFill>
                <a:ln w="571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sp>
              <p:nvSpPr>
                <p:cNvPr id="11287" name="Freeform 63"/>
                <p:cNvSpPr>
                  <a:spLocks/>
                </p:cNvSpPr>
                <p:nvPr/>
              </p:nvSpPr>
              <p:spPr bwMode="auto">
                <a:xfrm>
                  <a:off x="1056" y="3600"/>
                  <a:ext cx="336" cy="47"/>
                </a:xfrm>
                <a:custGeom>
                  <a:avLst/>
                  <a:gdLst>
                    <a:gd name="T0" fmla="*/ 0 w 1208"/>
                    <a:gd name="T1" fmla="*/ 0 h 104"/>
                    <a:gd name="T2" fmla="*/ 1 w 1208"/>
                    <a:gd name="T3" fmla="*/ 2 h 104"/>
                    <a:gd name="T4" fmla="*/ 2 w 1208"/>
                    <a:gd name="T5" fmla="*/ 0 h 104"/>
                    <a:gd name="T6" fmla="*/ 0 60000 65536"/>
                    <a:gd name="T7" fmla="*/ 0 60000 65536"/>
                    <a:gd name="T8" fmla="*/ 0 60000 65536"/>
                    <a:gd name="T9" fmla="*/ 0 w 1208"/>
                    <a:gd name="T10" fmla="*/ 0 h 104"/>
                    <a:gd name="T11" fmla="*/ 1208 w 1208"/>
                    <a:gd name="T12" fmla="*/ 104 h 104"/>
                  </a:gdLst>
                  <a:ahLst/>
                  <a:cxnLst>
                    <a:cxn ang="T6">
                      <a:pos x="T0" y="T1"/>
                    </a:cxn>
                    <a:cxn ang="T7">
                      <a:pos x="T2" y="T3"/>
                    </a:cxn>
                    <a:cxn ang="T8">
                      <a:pos x="T4" y="T5"/>
                    </a:cxn>
                  </a:cxnLst>
                  <a:rect l="T9" t="T10" r="T11" b="T12"/>
                  <a:pathLst>
                    <a:path w="1208" h="104">
                      <a:moveTo>
                        <a:pt x="0" y="0"/>
                      </a:moveTo>
                      <a:lnTo>
                        <a:pt x="616" y="104"/>
                      </a:lnTo>
                      <a:lnTo>
                        <a:pt x="1208" y="0"/>
                      </a:ln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ru-RU"/>
                </a:p>
              </p:txBody>
            </p:sp>
          </p:grpSp>
          <p:sp>
            <p:nvSpPr>
              <p:cNvPr id="11285" name="Oval 20"/>
              <p:cNvSpPr>
                <a:spLocks noChangeArrowheads="1"/>
              </p:cNvSpPr>
              <p:nvPr/>
            </p:nvSpPr>
            <p:spPr bwMode="auto">
              <a:xfrm>
                <a:off x="4272" y="3504"/>
                <a:ext cx="105" cy="90"/>
              </a:xfrm>
              <a:prstGeom prst="ellipse">
                <a:avLst/>
              </a:prstGeom>
              <a:solidFill>
                <a:srgbClr val="3399FF"/>
              </a:solidFill>
              <a:ln w="5715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ru-RU"/>
              </a:p>
            </p:txBody>
          </p:sp>
        </p:grpSp>
      </p:grpSp>
      <p:pic>
        <p:nvPicPr>
          <p:cNvPr id="11270" name="Picture 6" descr="DNABaby"/>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24139" y="5327897"/>
            <a:ext cx="1412875"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5" descr="eero-mantyranta_72298_600x45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881487" y="190810"/>
            <a:ext cx="3255527" cy="2641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7018758"/>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466862" y="1127941"/>
            <a:ext cx="5040312" cy="5035550"/>
          </a:xfrm>
        </p:spPr>
      </p:pic>
      <p:pic>
        <p:nvPicPr>
          <p:cNvPr id="7" name="Рисунок 6"/>
          <p:cNvPicPr>
            <a:picLocks noChangeAspect="1"/>
          </p:cNvPicPr>
          <p:nvPr/>
        </p:nvPicPr>
        <p:blipFill>
          <a:blip r:embed="rId4" cstate="print"/>
          <a:stretch>
            <a:fillRect/>
          </a:stretch>
        </p:blipFill>
        <p:spPr>
          <a:xfrm>
            <a:off x="5979223" y="3226525"/>
            <a:ext cx="5988979" cy="3194122"/>
          </a:xfrm>
          <a:prstGeom prst="rect">
            <a:avLst/>
          </a:prstGeom>
        </p:spPr>
      </p:pic>
      <p:sp>
        <p:nvSpPr>
          <p:cNvPr id="2" name="TextBox 1">
            <a:extLst>
              <a:ext uri="{FF2B5EF4-FFF2-40B4-BE49-F238E27FC236}">
                <a16:creationId xmlns:a16="http://schemas.microsoft.com/office/drawing/2014/main" xmlns="" id="{B2C718B9-FF25-4528-A762-D735DB18AF0E}"/>
              </a:ext>
            </a:extLst>
          </p:cNvPr>
          <p:cNvSpPr txBox="1"/>
          <p:nvPr/>
        </p:nvSpPr>
        <p:spPr>
          <a:xfrm>
            <a:off x="5979223" y="256198"/>
            <a:ext cx="5315310" cy="2308324"/>
          </a:xfrm>
          <a:prstGeom prst="rect">
            <a:avLst/>
          </a:prstGeom>
          <a:noFill/>
        </p:spPr>
        <p:txBody>
          <a:bodyPr wrap="square" rtlCol="0">
            <a:spAutoFit/>
          </a:bodyPr>
          <a:lstStyle/>
          <a:p>
            <a:r>
              <a:rPr lang="uk-UA" sz="3600" dirty="0">
                <a:solidFill>
                  <a:schemeClr val="bg1"/>
                </a:solidFill>
                <a:latin typeface="Times New Roman" panose="02020603050405020304" pitchFamily="18" charset="0"/>
                <a:cs typeface="Times New Roman" panose="02020603050405020304" pitchFamily="18" charset="0"/>
              </a:rPr>
              <a:t>Генетичні мутації можуть змінювати властивості всіх м</a:t>
            </a:r>
            <a:r>
              <a:rPr lang="en-US" sz="3600" dirty="0">
                <a:solidFill>
                  <a:schemeClr val="bg1"/>
                </a:solidFill>
                <a:latin typeface="Times New Roman" panose="02020603050405020304" pitchFamily="18" charset="0"/>
                <a:cs typeface="Times New Roman" panose="02020603050405020304" pitchFamily="18" charset="0"/>
              </a:rPr>
              <a:t>`</a:t>
            </a:r>
            <a:r>
              <a:rPr lang="uk-UA" sz="3600" dirty="0" err="1">
                <a:solidFill>
                  <a:schemeClr val="bg1"/>
                </a:solidFill>
                <a:latin typeface="Times New Roman" panose="02020603050405020304" pitchFamily="18" charset="0"/>
                <a:cs typeface="Times New Roman" panose="02020603050405020304" pitchFamily="18" charset="0"/>
              </a:rPr>
              <a:t>язів</a:t>
            </a:r>
            <a:r>
              <a:rPr lang="uk-UA" sz="3600" dirty="0">
                <a:solidFill>
                  <a:schemeClr val="bg1"/>
                </a:solidFill>
                <a:latin typeface="Times New Roman" panose="02020603050405020304" pitchFamily="18" charset="0"/>
                <a:cs typeface="Times New Roman" panose="02020603050405020304" pitchFamily="18" charset="0"/>
              </a:rPr>
              <a:t> тіла людини та тварин</a:t>
            </a:r>
            <a:endParaRPr lang="ru-RU"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7243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62733" cy="1325563"/>
          </a:xfrm>
        </p:spPr>
        <p:txBody>
          <a:bodyPr>
            <a:normAutofit fontScale="90000"/>
          </a:bodyPr>
          <a:lstStyle/>
          <a:p>
            <a:pPr algn="ctr"/>
            <a:r>
              <a:rPr lang="uk-UA" dirty="0">
                <a:solidFill>
                  <a:schemeClr val="bg1"/>
                </a:solidFill>
              </a:rPr>
              <a:t>Здатність по різному реагувати на харчові речовини залежить від генетичних особливостей. Наприклад, залежність від вживання кави обумовлена низкою генів</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1096963" y="2622947"/>
            <a:ext cx="4938712" cy="2469356"/>
          </a:xfrm>
        </p:spPr>
      </p:pic>
      <p:sp>
        <p:nvSpPr>
          <p:cNvPr id="5" name="Content Placeholder 4"/>
          <p:cNvSpPr>
            <a:spLocks noGrp="1"/>
          </p:cNvSpPr>
          <p:nvPr>
            <p:ph sz="half" idx="2"/>
          </p:nvPr>
        </p:nvSpPr>
        <p:spPr>
          <a:xfrm>
            <a:off x="6917265" y="2435211"/>
            <a:ext cx="5181600" cy="4351338"/>
          </a:xfrm>
        </p:spPr>
        <p:txBody>
          <a:bodyPr>
            <a:normAutofit/>
          </a:bodyPr>
          <a:lstStyle/>
          <a:p>
            <a:pPr algn="just"/>
            <a:r>
              <a:rPr lang="uk-UA" sz="2400" dirty="0">
                <a:solidFill>
                  <a:schemeClr val="bg1"/>
                </a:solidFill>
                <a:latin typeface="Times New Roman" panose="02020603050405020304" pitchFamily="18" charset="0"/>
                <a:cs typeface="Times New Roman" panose="02020603050405020304" pitchFamily="18" charset="0"/>
              </a:rPr>
              <a:t>Ген</a:t>
            </a:r>
            <a:r>
              <a:rPr lang="en-US" sz="2400" dirty="0">
                <a:solidFill>
                  <a:schemeClr val="bg1"/>
                </a:solidFill>
                <a:latin typeface="Times New Roman" panose="02020603050405020304" pitchFamily="18" charset="0"/>
                <a:cs typeface="Times New Roman" panose="02020603050405020304" pitchFamily="18" charset="0"/>
              </a:rPr>
              <a:t> CYP1A2 </a:t>
            </a:r>
            <a:r>
              <a:rPr lang="uk-UA" sz="2400" dirty="0">
                <a:solidFill>
                  <a:schemeClr val="bg1"/>
                </a:solidFill>
                <a:latin typeface="Times New Roman" panose="02020603050405020304" pitchFamily="18" charset="0"/>
                <a:cs typeface="Times New Roman" panose="02020603050405020304" pitchFamily="18" charset="0"/>
              </a:rPr>
              <a:t>відповідає за синтез ферменту цитохрому, що бере участь у розщепленні кофеїну у печінці.</a:t>
            </a:r>
          </a:p>
          <a:p>
            <a:pPr algn="just"/>
            <a:r>
              <a:rPr lang="uk-UA" sz="2400" dirty="0">
                <a:solidFill>
                  <a:schemeClr val="bg1"/>
                </a:solidFill>
                <a:latin typeface="Times New Roman" panose="02020603050405020304" pitchFamily="18" charset="0"/>
                <a:cs typeface="Times New Roman" panose="02020603050405020304" pitchFamily="18" charset="0"/>
              </a:rPr>
              <a:t>Поліморфізм </a:t>
            </a:r>
            <a:r>
              <a:rPr lang="ru-RU" sz="2400" dirty="0">
                <a:solidFill>
                  <a:schemeClr val="bg1"/>
                </a:solidFill>
                <a:latin typeface="Times New Roman" panose="02020603050405020304" pitchFamily="18" charset="0"/>
                <a:cs typeface="Times New Roman" panose="02020603050405020304" pitchFamily="18" charset="0"/>
              </a:rPr>
              <a:t> 740 </a:t>
            </a:r>
            <a:r>
              <a:rPr lang="en-US" sz="2400" dirty="0">
                <a:solidFill>
                  <a:schemeClr val="bg1"/>
                </a:solidFill>
                <a:latin typeface="Times New Roman" panose="02020603050405020304" pitchFamily="18" charset="0"/>
                <a:cs typeface="Times New Roman" panose="02020603050405020304" pitchFamily="18" charset="0"/>
              </a:rPr>
              <a:t>T/C</a:t>
            </a:r>
            <a:r>
              <a:rPr lang="uk-UA" sz="2400" dirty="0">
                <a:solidFill>
                  <a:schemeClr val="bg1"/>
                </a:solidFill>
                <a:latin typeface="Times New Roman" panose="02020603050405020304" pitchFamily="18" charset="0"/>
                <a:cs typeface="Times New Roman" panose="02020603050405020304" pitchFamily="18" charset="0"/>
              </a:rPr>
              <a:t> цього гену призводить до його зниження його здатності руйнувати кофеїн. При генотипі Т/Т− повільний метаболізм кофеїну, тому рекомендують не вживати щодня більше 2-х чашок.</a:t>
            </a:r>
          </a:p>
        </p:txBody>
      </p:sp>
    </p:spTree>
    <p:extLst>
      <p:ext uri="{BB962C8B-B14F-4D97-AF65-F5344CB8AC3E}">
        <p14:creationId xmlns:p14="http://schemas.microsoft.com/office/powerpoint/2010/main" xmlns="" val="683207769"/>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357786A-34AF-4897-B908-1824BFE284DA}"/>
              </a:ext>
            </a:extLst>
          </p:cNvPr>
          <p:cNvSpPr>
            <a:spLocks noGrp="1"/>
          </p:cNvSpPr>
          <p:nvPr>
            <p:ph type="title"/>
          </p:nvPr>
        </p:nvSpPr>
        <p:spPr/>
        <p:txBody>
          <a:bodyPr/>
          <a:lstStyle/>
          <a:p>
            <a:pPr algn="ctr"/>
            <a:r>
              <a:rPr lang="uk-UA" b="1" dirty="0">
                <a:solidFill>
                  <a:schemeClr val="bg1"/>
                </a:solidFill>
              </a:rPr>
              <a:t>Генетична схильність до ожиріння</a:t>
            </a:r>
            <a:endParaRPr lang="ru-RU" b="1" dirty="0">
              <a:solidFill>
                <a:schemeClr val="bg1"/>
              </a:solidFill>
            </a:endParaRPr>
          </a:p>
        </p:txBody>
      </p:sp>
      <p:pic>
        <p:nvPicPr>
          <p:cNvPr id="5" name="Объект 4">
            <a:extLst>
              <a:ext uri="{FF2B5EF4-FFF2-40B4-BE49-F238E27FC236}">
                <a16:creationId xmlns:a16="http://schemas.microsoft.com/office/drawing/2014/main" xmlns="" id="{2685960D-1909-4937-810A-051C827FD795}"/>
              </a:ext>
            </a:extLst>
          </p:cNvPr>
          <p:cNvPicPr>
            <a:picLocks noGrp="1" noChangeAspect="1"/>
          </p:cNvPicPr>
          <p:nvPr>
            <p:ph sz="half" idx="1"/>
          </p:nvPr>
        </p:nvPicPr>
        <p:blipFill>
          <a:blip r:embed="rId3" cstate="print"/>
          <a:stretch>
            <a:fillRect/>
          </a:stretch>
        </p:blipFill>
        <p:spPr>
          <a:xfrm>
            <a:off x="725108" y="2273099"/>
            <a:ext cx="4449058" cy="4219776"/>
          </a:xfrm>
          <a:prstGeom prst="rect">
            <a:avLst/>
          </a:prstGeom>
        </p:spPr>
      </p:pic>
      <p:pic>
        <p:nvPicPr>
          <p:cNvPr id="6" name="Объект 5">
            <a:extLst>
              <a:ext uri="{FF2B5EF4-FFF2-40B4-BE49-F238E27FC236}">
                <a16:creationId xmlns:a16="http://schemas.microsoft.com/office/drawing/2014/main" xmlns="" id="{6520FD51-3EAC-4AC9-B09E-D48823D68DB6}"/>
              </a:ext>
            </a:extLst>
          </p:cNvPr>
          <p:cNvPicPr>
            <a:picLocks noGrp="1" noChangeAspect="1"/>
          </p:cNvPicPr>
          <p:nvPr>
            <p:ph sz="half" idx="2"/>
          </p:nvPr>
        </p:nvPicPr>
        <p:blipFill>
          <a:blip r:embed="rId4" cstate="print"/>
          <a:stretch>
            <a:fillRect/>
          </a:stretch>
        </p:blipFill>
        <p:spPr>
          <a:xfrm>
            <a:off x="6298302" y="2180738"/>
            <a:ext cx="5399327" cy="4211270"/>
          </a:xfrm>
          <a:prstGeom prst="rect">
            <a:avLst/>
          </a:prstGeom>
        </p:spPr>
      </p:pic>
    </p:spTree>
    <p:extLst>
      <p:ext uri="{BB962C8B-B14F-4D97-AF65-F5344CB8AC3E}">
        <p14:creationId xmlns:p14="http://schemas.microsoft.com/office/powerpoint/2010/main" xmlns="" val="3862300454"/>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uk-UA" dirty="0">
                <a:solidFill>
                  <a:schemeClr val="bg1"/>
                </a:solidFill>
                <a:latin typeface="Times New Roman" panose="02020603050405020304" pitchFamily="18" charset="0"/>
                <a:cs typeface="Times New Roman" panose="02020603050405020304" pitchFamily="18" charset="0"/>
              </a:rPr>
              <a:t/>
            </a:r>
            <a:br>
              <a:rPr lang="uk-UA" dirty="0">
                <a:solidFill>
                  <a:schemeClr val="bg1"/>
                </a:solidFill>
                <a:latin typeface="Times New Roman" panose="02020603050405020304" pitchFamily="18" charset="0"/>
                <a:cs typeface="Times New Roman" panose="02020603050405020304" pitchFamily="18" charset="0"/>
              </a:rPr>
            </a:br>
            <a:r>
              <a:rPr lang="uk-UA" sz="2700" dirty="0">
                <a:solidFill>
                  <a:schemeClr val="bg1"/>
                </a:solidFill>
                <a:latin typeface="Times New Roman" panose="02020603050405020304" pitchFamily="18" charset="0"/>
                <a:cs typeface="Times New Roman" panose="02020603050405020304" pitchFamily="18" charset="0"/>
              </a:rPr>
              <a:t>Не тільки ДНК впливає на наші можливості, але й ми можемо впливати та змінювати активність наших генів.</a:t>
            </a:r>
            <a:br>
              <a:rPr lang="uk-UA" sz="2700" dirty="0">
                <a:solidFill>
                  <a:schemeClr val="bg1"/>
                </a:solidFill>
                <a:latin typeface="Times New Roman" panose="02020603050405020304" pitchFamily="18" charset="0"/>
                <a:cs typeface="Times New Roman" panose="02020603050405020304" pitchFamily="18" charset="0"/>
              </a:rPr>
            </a:br>
            <a:r>
              <a:rPr lang="uk-UA" sz="2700" dirty="0">
                <a:solidFill>
                  <a:schemeClr val="bg1"/>
                </a:solidFill>
                <a:latin typeface="Times New Roman" panose="02020603050405020304" pitchFamily="18" charset="0"/>
                <a:cs typeface="Times New Roman" panose="02020603050405020304" pitchFamily="18" charset="0"/>
              </a:rPr>
              <a:t>Як можна вплинути на ДНК за допомогою фізичних вправ та їжі?</a:t>
            </a:r>
            <a:br>
              <a:rPr lang="uk-UA" sz="2700" dirty="0">
                <a:solidFill>
                  <a:schemeClr val="bg1"/>
                </a:solidFill>
                <a:latin typeface="Times New Roman" panose="02020603050405020304" pitchFamily="18" charset="0"/>
                <a:cs typeface="Times New Roman" panose="02020603050405020304" pitchFamily="18" charset="0"/>
              </a:rPr>
            </a:br>
            <a:r>
              <a:rPr lang="uk-UA" sz="2700" dirty="0">
                <a:solidFill>
                  <a:schemeClr val="bg1"/>
                </a:solidFill>
                <a:latin typeface="Times New Roman" panose="02020603050405020304" pitchFamily="18" charset="0"/>
                <a:cs typeface="Times New Roman" panose="02020603050405020304" pitchFamily="18" charset="0"/>
              </a:rPr>
              <a:t>Як за допомогою фізичних вправ заблокувати несприятливу дію генетичних мутацій? Чи можна  заблокувати несприятливий ген?</a:t>
            </a:r>
            <a:r>
              <a:rPr lang="ru-RU" sz="2700" dirty="0">
                <a:solidFill>
                  <a:schemeClr val="bg1"/>
                </a:solidFill>
                <a:latin typeface="Times New Roman" panose="02020603050405020304" pitchFamily="18" charset="0"/>
                <a:cs typeface="Times New Roman" panose="02020603050405020304" pitchFamily="18" charset="0"/>
              </a:rPr>
              <a:t/>
            </a:r>
            <a:br>
              <a:rPr lang="ru-RU" sz="2700" dirty="0">
                <a:solidFill>
                  <a:schemeClr val="bg1"/>
                </a:solidFill>
                <a:latin typeface="Times New Roman" panose="02020603050405020304" pitchFamily="18" charset="0"/>
                <a:cs typeface="Times New Roman" panose="02020603050405020304" pitchFamily="18" charset="0"/>
              </a:rPr>
            </a:br>
            <a:endParaRPr lang="ru-RU" sz="2700" dirty="0">
              <a:solidFill>
                <a:schemeClr val="bg1"/>
              </a:solidFill>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sz="half" idx="2"/>
          </p:nvPr>
        </p:nvPicPr>
        <p:blipFill>
          <a:blip r:embed="rId3" cstate="print"/>
          <a:stretch>
            <a:fillRect/>
          </a:stretch>
        </p:blipFill>
        <p:spPr>
          <a:xfrm>
            <a:off x="531389" y="2445714"/>
            <a:ext cx="4093774" cy="4274062"/>
          </a:xfrm>
          <a:prstGeom prst="rect">
            <a:avLst/>
          </a:prstGeom>
        </p:spPr>
      </p:pic>
      <p:pic>
        <p:nvPicPr>
          <p:cNvPr id="10" name="Рисунок 9"/>
          <p:cNvPicPr>
            <a:picLocks noChangeAspect="1"/>
          </p:cNvPicPr>
          <p:nvPr/>
        </p:nvPicPr>
        <p:blipFill>
          <a:blip r:embed="rId4" cstate="print"/>
          <a:stretch>
            <a:fillRect/>
          </a:stretch>
        </p:blipFill>
        <p:spPr>
          <a:xfrm>
            <a:off x="7670210" y="3051544"/>
            <a:ext cx="2935606" cy="2905021"/>
          </a:xfrm>
          <a:prstGeom prst="rect">
            <a:avLst/>
          </a:prstGeom>
        </p:spPr>
      </p:pic>
    </p:spTree>
    <p:extLst>
      <p:ext uri="{BB962C8B-B14F-4D97-AF65-F5344CB8AC3E}">
        <p14:creationId xmlns:p14="http://schemas.microsoft.com/office/powerpoint/2010/main" xmlns="" val="2644676120"/>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xmlns="" id="{6FE9D437-F796-43DE-ADB3-95F3A98A4D94}"/>
              </a:ext>
            </a:extLst>
          </p:cNvPr>
          <p:cNvSpPr>
            <a:spLocks noGrp="1"/>
          </p:cNvSpPr>
          <p:nvPr>
            <p:ph type="title"/>
          </p:nvPr>
        </p:nvSpPr>
        <p:spPr/>
        <p:txBody>
          <a:bodyPr/>
          <a:lstStyle/>
          <a:p>
            <a:r>
              <a:rPr lang="uk-UA" dirty="0">
                <a:solidFill>
                  <a:schemeClr val="bg1"/>
                </a:solidFill>
              </a:rPr>
              <a:t>Маркери схильності до травматизму</a:t>
            </a:r>
            <a:endParaRPr lang="ru-RU" dirty="0">
              <a:solidFill>
                <a:schemeClr val="bg1"/>
              </a:solidFill>
            </a:endParaRPr>
          </a:p>
        </p:txBody>
      </p:sp>
      <p:pic>
        <p:nvPicPr>
          <p:cNvPr id="10" name="Объект 9">
            <a:extLst>
              <a:ext uri="{FF2B5EF4-FFF2-40B4-BE49-F238E27FC236}">
                <a16:creationId xmlns:a16="http://schemas.microsoft.com/office/drawing/2014/main" xmlns="" id="{71A7A457-6BF4-4120-A604-0E49C334EF97}"/>
              </a:ext>
            </a:extLst>
          </p:cNvPr>
          <p:cNvPicPr>
            <a:picLocks noGrp="1" noChangeAspect="1"/>
          </p:cNvPicPr>
          <p:nvPr>
            <p:ph sz="half" idx="1"/>
          </p:nvPr>
        </p:nvPicPr>
        <p:blipFill>
          <a:blip r:embed="rId3" cstate="print"/>
          <a:stretch>
            <a:fillRect/>
          </a:stretch>
        </p:blipFill>
        <p:spPr>
          <a:xfrm>
            <a:off x="267629" y="2499306"/>
            <a:ext cx="5661102" cy="3677657"/>
          </a:xfrm>
          <a:prstGeom prst="rect">
            <a:avLst/>
          </a:prstGeom>
        </p:spPr>
      </p:pic>
      <p:pic>
        <p:nvPicPr>
          <p:cNvPr id="11" name="Объект 10">
            <a:extLst>
              <a:ext uri="{FF2B5EF4-FFF2-40B4-BE49-F238E27FC236}">
                <a16:creationId xmlns:a16="http://schemas.microsoft.com/office/drawing/2014/main" xmlns="" id="{8B89532C-66A1-4D96-B9C4-58A21A95E40E}"/>
              </a:ext>
            </a:extLst>
          </p:cNvPr>
          <p:cNvPicPr>
            <a:picLocks noGrp="1" noChangeAspect="1"/>
          </p:cNvPicPr>
          <p:nvPr>
            <p:ph sz="half" idx="2"/>
          </p:nvPr>
        </p:nvPicPr>
        <p:blipFill>
          <a:blip r:embed="rId4" cstate="print"/>
          <a:stretch>
            <a:fillRect/>
          </a:stretch>
        </p:blipFill>
        <p:spPr>
          <a:xfrm>
            <a:off x="6263270" y="2499306"/>
            <a:ext cx="5514278" cy="3677656"/>
          </a:xfrm>
          <a:prstGeom prst="rect">
            <a:avLst/>
          </a:prstGeom>
        </p:spPr>
      </p:pic>
    </p:spTree>
    <p:extLst>
      <p:ext uri="{BB962C8B-B14F-4D97-AF65-F5344CB8AC3E}">
        <p14:creationId xmlns:p14="http://schemas.microsoft.com/office/powerpoint/2010/main" xmlns="" val="264312609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2A34E2C-7149-427C-8E18-316BFDAB395D}"/>
              </a:ext>
            </a:extLst>
          </p:cNvPr>
          <p:cNvSpPr>
            <a:spLocks noGrp="1"/>
          </p:cNvSpPr>
          <p:nvPr>
            <p:ph type="title"/>
          </p:nvPr>
        </p:nvSpPr>
        <p:spPr/>
        <p:txBody>
          <a:bodyPr/>
          <a:lstStyle/>
          <a:p>
            <a:pPr algn="ctr"/>
            <a:r>
              <a:rPr lang="uk-UA" dirty="0">
                <a:solidFill>
                  <a:schemeClr val="bg1"/>
                </a:solidFill>
              </a:rPr>
              <a:t>Генетичні причини порушень опорно-рухового апарату</a:t>
            </a:r>
            <a:endParaRPr lang="ru-RU" dirty="0">
              <a:solidFill>
                <a:schemeClr val="bg1"/>
              </a:solidFill>
            </a:endParaRPr>
          </a:p>
        </p:txBody>
      </p:sp>
      <p:sp>
        <p:nvSpPr>
          <p:cNvPr id="3" name="Объект 2">
            <a:extLst>
              <a:ext uri="{FF2B5EF4-FFF2-40B4-BE49-F238E27FC236}">
                <a16:creationId xmlns:a16="http://schemas.microsoft.com/office/drawing/2014/main" xmlns="" id="{2A4D261D-FD80-46D8-966B-73C4DC0EADF6}"/>
              </a:ext>
            </a:extLst>
          </p:cNvPr>
          <p:cNvSpPr>
            <a:spLocks noGrp="1"/>
          </p:cNvSpPr>
          <p:nvPr>
            <p:ph sz="half" idx="1"/>
          </p:nvPr>
        </p:nvSpPr>
        <p:spPr/>
        <p:txBody>
          <a:bodyPr/>
          <a:lstStyle/>
          <a:p>
            <a:r>
              <a:rPr lang="uk-UA" dirty="0" err="1">
                <a:solidFill>
                  <a:schemeClr val="bg1"/>
                </a:solidFill>
              </a:rPr>
              <a:t>Міодистрофія</a:t>
            </a:r>
            <a:r>
              <a:rPr lang="uk-UA" dirty="0">
                <a:solidFill>
                  <a:schemeClr val="bg1"/>
                </a:solidFill>
              </a:rPr>
              <a:t> </a:t>
            </a:r>
            <a:r>
              <a:rPr lang="uk-UA" dirty="0" err="1">
                <a:solidFill>
                  <a:schemeClr val="bg1"/>
                </a:solidFill>
              </a:rPr>
              <a:t>Дюшена</a:t>
            </a:r>
            <a:r>
              <a:rPr lang="uk-UA" dirty="0">
                <a:solidFill>
                  <a:schemeClr val="bg1"/>
                </a:solidFill>
              </a:rPr>
              <a:t>;</a:t>
            </a:r>
          </a:p>
          <a:p>
            <a:r>
              <a:rPr lang="uk-UA" dirty="0">
                <a:solidFill>
                  <a:schemeClr val="bg1"/>
                </a:solidFill>
              </a:rPr>
              <a:t>Міопатії</a:t>
            </a:r>
          </a:p>
          <a:p>
            <a:r>
              <a:rPr lang="uk-UA" dirty="0">
                <a:solidFill>
                  <a:schemeClr val="bg1"/>
                </a:solidFill>
              </a:rPr>
              <a:t>Методи редагування </a:t>
            </a:r>
            <a:r>
              <a:rPr lang="uk-UA" dirty="0" err="1">
                <a:solidFill>
                  <a:schemeClr val="bg1"/>
                </a:solidFill>
              </a:rPr>
              <a:t>геному</a:t>
            </a:r>
            <a:endParaRPr lang="ru-RU" dirty="0">
              <a:solidFill>
                <a:schemeClr val="bg1"/>
              </a:solidFill>
            </a:endParaRPr>
          </a:p>
        </p:txBody>
      </p:sp>
      <p:pic>
        <p:nvPicPr>
          <p:cNvPr id="5" name="Объект 4">
            <a:extLst>
              <a:ext uri="{FF2B5EF4-FFF2-40B4-BE49-F238E27FC236}">
                <a16:creationId xmlns:a16="http://schemas.microsoft.com/office/drawing/2014/main" xmlns="" id="{D30767CF-84BB-4AAC-A4C6-EFB289A4A165}"/>
              </a:ext>
            </a:extLst>
          </p:cNvPr>
          <p:cNvPicPr>
            <a:picLocks noGrp="1" noChangeAspect="1"/>
          </p:cNvPicPr>
          <p:nvPr>
            <p:ph sz="half" idx="2"/>
          </p:nvPr>
        </p:nvPicPr>
        <p:blipFill>
          <a:blip r:embed="rId3" cstate="print"/>
          <a:stretch>
            <a:fillRect/>
          </a:stretch>
        </p:blipFill>
        <p:spPr>
          <a:xfrm>
            <a:off x="6278135" y="2118732"/>
            <a:ext cx="5653669" cy="3936688"/>
          </a:xfrm>
          <a:prstGeom prst="rect">
            <a:avLst/>
          </a:prstGeom>
        </p:spPr>
      </p:pic>
    </p:spTree>
    <p:extLst>
      <p:ext uri="{BB962C8B-B14F-4D97-AF65-F5344CB8AC3E}">
        <p14:creationId xmlns:p14="http://schemas.microsoft.com/office/powerpoint/2010/main" xmlns="" val="174443202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A445AA8-1D4C-4710-B793-1A6899A2F18B}"/>
              </a:ext>
            </a:extLst>
          </p:cNvPr>
          <p:cNvSpPr>
            <a:spLocks noGrp="1"/>
          </p:cNvSpPr>
          <p:nvPr>
            <p:ph type="title"/>
          </p:nvPr>
        </p:nvSpPr>
        <p:spPr/>
        <p:txBody>
          <a:bodyPr/>
          <a:lstStyle/>
          <a:p>
            <a:pPr algn="ctr"/>
            <a:r>
              <a:rPr lang="uk-UA" dirty="0">
                <a:solidFill>
                  <a:schemeClr val="bg1"/>
                </a:solidFill>
              </a:rPr>
              <a:t>Маркери непереносимості фізичних навантажень (</a:t>
            </a:r>
            <a:r>
              <a:rPr lang="en-US" dirty="0">
                <a:solidFill>
                  <a:schemeClr val="bg1"/>
                </a:solidFill>
                <a:latin typeface="Times New Roman" panose="02020603050405020304" pitchFamily="18" charset="0"/>
                <a:cs typeface="Times New Roman" panose="02020603050405020304" pitchFamily="18" charset="0"/>
              </a:rPr>
              <a:t>EXERCISE INTOLERANCE</a:t>
            </a:r>
            <a:r>
              <a:rPr lang="uk-UA" dirty="0">
                <a:solidFill>
                  <a:schemeClr val="tx1"/>
                </a:solidFill>
                <a:latin typeface="Times New Roman" panose="02020603050405020304" pitchFamily="18" charset="0"/>
                <a:cs typeface="Times New Roman" panose="02020603050405020304" pitchFamily="18" charset="0"/>
              </a:rPr>
              <a:t>)</a:t>
            </a:r>
            <a:endParaRPr lang="ru-RU" dirty="0">
              <a:solidFill>
                <a:schemeClr val="bg1"/>
              </a:solidFill>
            </a:endParaRPr>
          </a:p>
        </p:txBody>
      </p:sp>
      <p:sp>
        <p:nvSpPr>
          <p:cNvPr id="3" name="Объект 2">
            <a:extLst>
              <a:ext uri="{FF2B5EF4-FFF2-40B4-BE49-F238E27FC236}">
                <a16:creationId xmlns:a16="http://schemas.microsoft.com/office/drawing/2014/main" xmlns="" id="{D335CC10-56DA-4579-BDE5-1D25EFB253C5}"/>
              </a:ext>
            </a:extLst>
          </p:cNvPr>
          <p:cNvSpPr>
            <a:spLocks noGrp="1"/>
          </p:cNvSpPr>
          <p:nvPr>
            <p:ph sz="half" idx="1"/>
          </p:nvPr>
        </p:nvSpPr>
        <p:spPr/>
        <p:txBody>
          <a:bodyPr/>
          <a:lstStyle/>
          <a:p>
            <a:r>
              <a:rPr lang="uk-UA" dirty="0">
                <a:solidFill>
                  <a:schemeClr val="bg1"/>
                </a:solidFill>
              </a:rPr>
              <a:t>Що таке хвороба Мак-</a:t>
            </a:r>
            <a:r>
              <a:rPr lang="uk-UA" dirty="0" err="1">
                <a:solidFill>
                  <a:schemeClr val="bg1"/>
                </a:solidFill>
              </a:rPr>
              <a:t>Ардла</a:t>
            </a:r>
            <a:r>
              <a:rPr lang="uk-UA" dirty="0">
                <a:solidFill>
                  <a:schemeClr val="bg1"/>
                </a:solidFill>
              </a:rPr>
              <a:t>?</a:t>
            </a:r>
          </a:p>
          <a:p>
            <a:r>
              <a:rPr lang="uk-UA" dirty="0">
                <a:solidFill>
                  <a:schemeClr val="bg1"/>
                </a:solidFill>
              </a:rPr>
              <a:t>Чи можна людям із цим захворюванням займатись спортом?</a:t>
            </a:r>
          </a:p>
          <a:p>
            <a:r>
              <a:rPr lang="uk-UA" dirty="0">
                <a:solidFill>
                  <a:schemeClr val="bg1"/>
                </a:solidFill>
              </a:rPr>
              <a:t>Які генетичні причини можуть призводити до гіпертрофічної кардіоміопатії? Чи можна таким людям займатись спортом?</a:t>
            </a:r>
            <a:endParaRPr lang="ru-RU" dirty="0">
              <a:solidFill>
                <a:schemeClr val="bg1"/>
              </a:solidFill>
            </a:endParaRPr>
          </a:p>
        </p:txBody>
      </p:sp>
      <p:pic>
        <p:nvPicPr>
          <p:cNvPr id="7" name="Объект 6">
            <a:extLst>
              <a:ext uri="{FF2B5EF4-FFF2-40B4-BE49-F238E27FC236}">
                <a16:creationId xmlns:a16="http://schemas.microsoft.com/office/drawing/2014/main" xmlns="" id="{5883C069-1DE7-4BD9-B06D-1CC5B85DA7C9}"/>
              </a:ext>
            </a:extLst>
          </p:cNvPr>
          <p:cNvPicPr>
            <a:picLocks noGrp="1" noChangeAspect="1"/>
          </p:cNvPicPr>
          <p:nvPr>
            <p:ph sz="half" idx="2"/>
          </p:nvPr>
        </p:nvPicPr>
        <p:blipFill>
          <a:blip r:embed="rId3" cstate="print"/>
          <a:stretch>
            <a:fillRect/>
          </a:stretch>
        </p:blipFill>
        <p:spPr>
          <a:xfrm>
            <a:off x="6309727" y="2115863"/>
            <a:ext cx="4924077" cy="3816586"/>
          </a:xfrm>
          <a:prstGeom prst="rect">
            <a:avLst/>
          </a:prstGeom>
        </p:spPr>
      </p:pic>
    </p:spTree>
    <p:extLst>
      <p:ext uri="{BB962C8B-B14F-4D97-AF65-F5344CB8AC3E}">
        <p14:creationId xmlns:p14="http://schemas.microsoft.com/office/powerpoint/2010/main" xmlns="" val="2219563973"/>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ctrTitle"/>
          </p:nvPr>
        </p:nvSpPr>
        <p:spPr/>
        <p:txBody>
          <a:bodyPr/>
          <a:lstStyle/>
          <a:p>
            <a:r>
              <a:rPr lang="uk-UA" dirty="0">
                <a:solidFill>
                  <a:schemeClr val="bg1"/>
                </a:solidFill>
                <a:latin typeface="Times New Roman" panose="02020603050405020304" pitchFamily="18" charset="0"/>
                <a:cs typeface="Times New Roman" panose="02020603050405020304" pitchFamily="18" charset="0"/>
              </a:rPr>
              <a:t>Дякую за увагу!</a:t>
            </a:r>
            <a:br>
              <a:rPr lang="uk-UA" dirty="0">
                <a:solidFill>
                  <a:schemeClr val="bg1"/>
                </a:solidFill>
                <a:latin typeface="Times New Roman" panose="02020603050405020304" pitchFamily="18" charset="0"/>
                <a:cs typeface="Times New Roman" panose="02020603050405020304" pitchFamily="18" charset="0"/>
              </a:rPr>
            </a:br>
            <a:r>
              <a:rPr lang="uk-UA" dirty="0">
                <a:solidFill>
                  <a:schemeClr val="bg1"/>
                </a:solidFill>
                <a:latin typeface="Times New Roman" panose="02020603050405020304" pitchFamily="18" charset="0"/>
                <a:cs typeface="Times New Roman" panose="02020603050405020304" pitchFamily="18" charset="0"/>
              </a:rPr>
              <a:t>Запрошуємо на наш курс!</a:t>
            </a:r>
            <a:endParaRPr lang="ru-RU"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94937391"/>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569343"/>
            <a:ext cx="10893725" cy="5607620"/>
          </a:xfrm>
        </p:spPr>
        <p:txBody>
          <a:bodyPr>
            <a:normAutofit/>
          </a:bodyPr>
          <a:lstStyle/>
          <a:p>
            <a:pPr algn="ctr">
              <a:buNone/>
            </a:pPr>
            <a:r>
              <a:rPr lang="ru-RU" sz="4800" b="1" dirty="0">
                <a:solidFill>
                  <a:srgbClr val="FFFF00"/>
                </a:solidFill>
                <a:latin typeface="Times New Roman" panose="02020603050405020304" pitchFamily="18" charset="0"/>
                <a:cs typeface="Times New Roman" panose="02020603050405020304" pitchFamily="18" charset="0"/>
              </a:rPr>
              <a:t>«</a:t>
            </a:r>
            <a:r>
              <a:rPr lang="ru-RU" sz="4800" b="1" dirty="0" err="1">
                <a:solidFill>
                  <a:srgbClr val="FFFF00"/>
                </a:solidFill>
                <a:latin typeface="Times New Roman" panose="02020603050405020304" pitchFamily="18" charset="0"/>
                <a:cs typeface="Times New Roman" panose="02020603050405020304" pitchFamily="18" charset="0"/>
              </a:rPr>
              <a:t>Раніше</a:t>
            </a:r>
            <a:r>
              <a:rPr lang="ru-RU" sz="4800" b="1" dirty="0">
                <a:solidFill>
                  <a:srgbClr val="FFFF00"/>
                </a:solidFill>
                <a:latin typeface="Times New Roman" panose="02020603050405020304" pitchFamily="18" charset="0"/>
                <a:cs typeface="Times New Roman" panose="02020603050405020304" pitchFamily="18" charset="0"/>
              </a:rPr>
              <a:t> </a:t>
            </a:r>
            <a:r>
              <a:rPr lang="ru-RU" sz="4800" b="1" dirty="0" err="1">
                <a:solidFill>
                  <a:srgbClr val="FFFF00"/>
                </a:solidFill>
                <a:latin typeface="Times New Roman" panose="02020603050405020304" pitchFamily="18" charset="0"/>
                <a:cs typeface="Times New Roman" panose="02020603050405020304" pitchFamily="18" charset="0"/>
              </a:rPr>
              <a:t>вважали</a:t>
            </a:r>
            <a:r>
              <a:rPr lang="ru-RU" sz="4800" b="1" dirty="0">
                <a:solidFill>
                  <a:srgbClr val="FFFF00"/>
                </a:solidFill>
                <a:latin typeface="Times New Roman" panose="02020603050405020304" pitchFamily="18" charset="0"/>
                <a:cs typeface="Times New Roman" panose="02020603050405020304" pitchFamily="18" charset="0"/>
              </a:rPr>
              <a:t>, </a:t>
            </a:r>
            <a:r>
              <a:rPr lang="ru-RU" sz="4800" b="1" dirty="0" err="1">
                <a:solidFill>
                  <a:srgbClr val="FFFF00"/>
                </a:solidFill>
                <a:latin typeface="Times New Roman" panose="02020603050405020304" pitchFamily="18" charset="0"/>
                <a:cs typeface="Times New Roman" panose="02020603050405020304" pitchFamily="18" charset="0"/>
              </a:rPr>
              <a:t>що</a:t>
            </a:r>
            <a:r>
              <a:rPr lang="ru-RU" sz="4800" b="1" dirty="0">
                <a:solidFill>
                  <a:srgbClr val="FFFF00"/>
                </a:solidFill>
                <a:latin typeface="Times New Roman" panose="02020603050405020304" pitchFamily="18" charset="0"/>
                <a:cs typeface="Times New Roman" panose="02020603050405020304" pitchFamily="18" charset="0"/>
              </a:rPr>
              <a:t> долю </a:t>
            </a:r>
            <a:r>
              <a:rPr lang="ru-RU" sz="4800" b="1" dirty="0" err="1">
                <a:solidFill>
                  <a:srgbClr val="FFFF00"/>
                </a:solidFill>
                <a:latin typeface="Times New Roman" panose="02020603050405020304" pitchFamily="18" charset="0"/>
                <a:cs typeface="Times New Roman" panose="02020603050405020304" pitchFamily="18" charset="0"/>
              </a:rPr>
              <a:t>людини</a:t>
            </a:r>
            <a:r>
              <a:rPr lang="ru-RU" sz="4800" b="1" dirty="0">
                <a:solidFill>
                  <a:srgbClr val="FFFF00"/>
                </a:solidFill>
                <a:latin typeface="Times New Roman" panose="02020603050405020304" pitchFamily="18" charset="0"/>
                <a:cs typeface="Times New Roman" panose="02020603050405020304" pitchFamily="18" charset="0"/>
              </a:rPr>
              <a:t> </a:t>
            </a:r>
            <a:r>
              <a:rPr lang="ru-RU" sz="4800" b="1" dirty="0" err="1">
                <a:solidFill>
                  <a:srgbClr val="FFFF00"/>
                </a:solidFill>
                <a:latin typeface="Times New Roman" panose="02020603050405020304" pitchFamily="18" charset="0"/>
                <a:cs typeface="Times New Roman" panose="02020603050405020304" pitchFamily="18" charset="0"/>
              </a:rPr>
              <a:t>визначають</a:t>
            </a:r>
            <a:r>
              <a:rPr lang="ru-RU" sz="4800" b="1" dirty="0">
                <a:solidFill>
                  <a:srgbClr val="FFFF00"/>
                </a:solidFill>
                <a:latin typeface="Times New Roman" panose="02020603050405020304" pitchFamily="18" charset="0"/>
                <a:cs typeface="Times New Roman" panose="02020603050405020304" pitchFamily="18" charset="0"/>
              </a:rPr>
              <a:t> </a:t>
            </a:r>
            <a:r>
              <a:rPr lang="ru-RU" sz="4800" b="1" dirty="0" err="1">
                <a:solidFill>
                  <a:srgbClr val="FFFF00"/>
                </a:solidFill>
                <a:latin typeface="Times New Roman" panose="02020603050405020304" pitchFamily="18" charset="0"/>
                <a:cs typeface="Times New Roman" panose="02020603050405020304" pitchFamily="18" charset="0"/>
              </a:rPr>
              <a:t>зірки</a:t>
            </a:r>
            <a:r>
              <a:rPr lang="ru-RU" sz="4800" b="1" dirty="0">
                <a:solidFill>
                  <a:srgbClr val="FFFF00"/>
                </a:solidFill>
                <a:latin typeface="Times New Roman" panose="02020603050405020304" pitchFamily="18" charset="0"/>
                <a:cs typeface="Times New Roman" panose="02020603050405020304" pitchFamily="18" charset="0"/>
              </a:rPr>
              <a:t>. Теперь ми </a:t>
            </a:r>
            <a:r>
              <a:rPr lang="ru-RU" sz="4800" b="1" dirty="0" err="1">
                <a:solidFill>
                  <a:srgbClr val="FFFF00"/>
                </a:solidFill>
                <a:latin typeface="Times New Roman" panose="02020603050405020304" pitchFamily="18" charset="0"/>
                <a:cs typeface="Times New Roman" panose="02020603050405020304" pitchFamily="18" charset="0"/>
              </a:rPr>
              <a:t>знаємо</a:t>
            </a:r>
            <a:r>
              <a:rPr lang="ru-RU" sz="4800" b="1" dirty="0">
                <a:solidFill>
                  <a:srgbClr val="FFFF00"/>
                </a:solidFill>
                <a:latin typeface="Times New Roman" panose="02020603050405020304" pitchFamily="18" charset="0"/>
                <a:cs typeface="Times New Roman" panose="02020603050405020304" pitchFamily="18" charset="0"/>
              </a:rPr>
              <a:t>, </a:t>
            </a:r>
            <a:r>
              <a:rPr lang="ru-RU" sz="4800" b="1" dirty="0" err="1">
                <a:solidFill>
                  <a:srgbClr val="FFFF00"/>
                </a:solidFill>
                <a:latin typeface="Times New Roman" panose="02020603050405020304" pitchFamily="18" charset="0"/>
                <a:cs typeface="Times New Roman" panose="02020603050405020304" pitchFamily="18" charset="0"/>
              </a:rPr>
              <a:t>що</a:t>
            </a:r>
            <a:r>
              <a:rPr lang="ru-RU" sz="4800" b="1" dirty="0">
                <a:solidFill>
                  <a:srgbClr val="FFFF00"/>
                </a:solidFill>
                <a:latin typeface="Times New Roman" panose="02020603050405020304" pitchFamily="18" charset="0"/>
                <a:cs typeface="Times New Roman" panose="02020603050405020304" pitchFamily="18" charset="0"/>
              </a:rPr>
              <a:t> вона записана у генах»</a:t>
            </a:r>
          </a:p>
          <a:p>
            <a:pPr algn="r">
              <a:buNone/>
            </a:pPr>
            <a:endParaRPr lang="ru-RU" sz="4400" dirty="0">
              <a:solidFill>
                <a:schemeClr val="bg1"/>
              </a:solidFill>
              <a:latin typeface="Times New Roman" panose="02020603050405020304" pitchFamily="18" charset="0"/>
              <a:cs typeface="Times New Roman" panose="02020603050405020304" pitchFamily="18" charset="0"/>
            </a:endParaRPr>
          </a:p>
          <a:p>
            <a:pPr algn="r">
              <a:buNone/>
            </a:pPr>
            <a:r>
              <a:rPr lang="ru-RU" sz="2400" b="1" dirty="0">
                <a:solidFill>
                  <a:srgbClr val="FFFF00"/>
                </a:solidFill>
                <a:latin typeface="Times New Roman" panose="02020603050405020304" pitchFamily="18" charset="0"/>
                <a:cs typeface="Times New Roman" panose="02020603050405020304" pitchFamily="18" charset="0"/>
              </a:rPr>
              <a:t>Джеймс Уотсон, </a:t>
            </a:r>
          </a:p>
          <a:p>
            <a:pPr algn="r">
              <a:buNone/>
            </a:pPr>
            <a:r>
              <a:rPr lang="ru-RU" sz="2400" b="1" dirty="0">
                <a:solidFill>
                  <a:srgbClr val="FFFF00"/>
                </a:solidFill>
                <a:latin typeface="Times New Roman" panose="02020603050405020304" pitchFamily="18" charset="0"/>
                <a:cs typeface="Times New Roman" panose="02020603050405020304" pitchFamily="18" charset="0"/>
              </a:rPr>
              <a:t>лауреат </a:t>
            </a:r>
            <a:r>
              <a:rPr lang="ru-RU" sz="2400" b="1" dirty="0" err="1">
                <a:solidFill>
                  <a:srgbClr val="FFFF00"/>
                </a:solidFill>
                <a:latin typeface="Times New Roman" panose="02020603050405020304" pitchFamily="18" charset="0"/>
                <a:cs typeface="Times New Roman" panose="02020603050405020304" pitchFamily="18" charset="0"/>
              </a:rPr>
              <a:t>Нобелевської</a:t>
            </a:r>
            <a:r>
              <a:rPr lang="ru-RU" sz="2400" b="1" dirty="0">
                <a:solidFill>
                  <a:srgbClr val="FFFF00"/>
                </a:solidFill>
                <a:latin typeface="Times New Roman" panose="02020603050405020304" pitchFamily="18" charset="0"/>
                <a:cs typeface="Times New Roman" panose="02020603050405020304" pitchFamily="18" charset="0"/>
              </a:rPr>
              <a:t> </a:t>
            </a:r>
            <a:r>
              <a:rPr lang="ru-RU" sz="2400" b="1" dirty="0" err="1">
                <a:solidFill>
                  <a:srgbClr val="FFFF00"/>
                </a:solidFill>
                <a:latin typeface="Times New Roman" panose="02020603050405020304" pitchFamily="18" charset="0"/>
                <a:cs typeface="Times New Roman" panose="02020603050405020304" pitchFamily="18" charset="0"/>
              </a:rPr>
              <a:t>премії</a:t>
            </a:r>
            <a:endParaRPr lang="ru-RU" sz="2400" b="1" dirty="0">
              <a:solidFill>
                <a:srgbClr val="FFFF00"/>
              </a:solidFill>
              <a:latin typeface="Times New Roman" panose="02020603050405020304" pitchFamily="18" charset="0"/>
              <a:cs typeface="Times New Roman" panose="02020603050405020304" pitchFamily="18" charset="0"/>
            </a:endParaRPr>
          </a:p>
          <a:p>
            <a:pPr algn="r">
              <a:buNone/>
            </a:pPr>
            <a:r>
              <a:rPr lang="ru-RU" sz="2400" b="1" dirty="0">
                <a:solidFill>
                  <a:srgbClr val="FFFF00"/>
                </a:solidFill>
                <a:latin typeface="Times New Roman" panose="02020603050405020304" pitchFamily="18" charset="0"/>
                <a:cs typeface="Times New Roman" panose="02020603050405020304" pitchFamily="18" charset="0"/>
              </a:rPr>
              <a:t> з </a:t>
            </a:r>
            <a:r>
              <a:rPr lang="ru-RU" sz="2400" b="1" dirty="0" err="1">
                <a:solidFill>
                  <a:srgbClr val="FFFF00"/>
                </a:solidFill>
                <a:latin typeface="Times New Roman" panose="02020603050405020304" pitchFamily="18" charset="0"/>
                <a:cs typeface="Times New Roman" panose="02020603050405020304" pitchFamily="18" charset="0"/>
              </a:rPr>
              <a:t>фізіології</a:t>
            </a:r>
            <a:r>
              <a:rPr lang="ru-RU" sz="2400" b="1" dirty="0">
                <a:solidFill>
                  <a:srgbClr val="FFFF00"/>
                </a:solidFill>
                <a:latin typeface="Times New Roman" panose="02020603050405020304" pitchFamily="18" charset="0"/>
                <a:cs typeface="Times New Roman" panose="02020603050405020304" pitchFamily="18" charset="0"/>
              </a:rPr>
              <a:t> і </a:t>
            </a:r>
            <a:r>
              <a:rPr lang="ru-RU" sz="2400" b="1" dirty="0" err="1">
                <a:solidFill>
                  <a:srgbClr val="FFFF00"/>
                </a:solidFill>
                <a:latin typeface="Times New Roman" panose="02020603050405020304" pitchFamily="18" charset="0"/>
                <a:cs typeface="Times New Roman" panose="02020603050405020304" pitchFamily="18" charset="0"/>
              </a:rPr>
              <a:t>медицини</a:t>
            </a:r>
            <a:r>
              <a:rPr lang="ru-RU" sz="2400" b="1" dirty="0">
                <a:solidFill>
                  <a:srgbClr val="FFFF00"/>
                </a:solidFill>
                <a:latin typeface="Times New Roman" panose="02020603050405020304" pitchFamily="18" charset="0"/>
                <a:cs typeface="Times New Roman" panose="02020603050405020304" pitchFamily="18" charset="0"/>
              </a:rPr>
              <a:t> 1962 року</a:t>
            </a:r>
          </a:p>
          <a:p>
            <a:endParaRPr lang="uk-UA"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53325229"/>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xmlns="" id="{C784A46A-4FE3-4CB5-97B4-218B98DC177F}"/>
              </a:ext>
            </a:extLst>
          </p:cNvPr>
          <p:cNvSpPr>
            <a:spLocks noGrp="1"/>
          </p:cNvSpPr>
          <p:nvPr>
            <p:ph type="title"/>
          </p:nvPr>
        </p:nvSpPr>
        <p:spPr>
          <a:xfrm>
            <a:off x="686834" y="1153572"/>
            <a:ext cx="3200400" cy="4461163"/>
          </a:xfrm>
        </p:spPr>
        <p:txBody>
          <a:bodyPr>
            <a:normAutofit/>
          </a:bodyPr>
          <a:lstStyle/>
          <a:p>
            <a:r>
              <a:rPr lang="uk-UA" dirty="0">
                <a:solidFill>
                  <a:srgbClr val="FFFFFF"/>
                </a:solidFill>
              </a:rPr>
              <a:t>Про що Ви дізнаєтеся з дисципліни  «Спортивна генетика»?</a:t>
            </a:r>
            <a:endParaRPr lang="ru-RU" dirty="0">
              <a:solidFill>
                <a:srgbClr val="FFFFFF"/>
              </a:solidFill>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E80A52A3-F85C-4125-A464-983C2CABA41C}"/>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
            </a:pPr>
            <a:r>
              <a:rPr lang="uk-UA" sz="2200" dirty="0"/>
              <a:t>Як успадковуються фізичні якості?</a:t>
            </a:r>
          </a:p>
          <a:p>
            <a:pPr>
              <a:buFont typeface="Wingdings" panose="05000000000000000000" pitchFamily="2" charset="2"/>
              <a:buChar char="§"/>
            </a:pPr>
            <a:r>
              <a:rPr lang="uk-UA" sz="2200" dirty="0"/>
              <a:t>Чи залежать фізичні якості від генів?</a:t>
            </a:r>
          </a:p>
          <a:p>
            <a:pPr>
              <a:buFont typeface="Wingdings" panose="05000000000000000000" pitchFamily="2" charset="2"/>
              <a:buChar char="§"/>
            </a:pPr>
            <a:r>
              <a:rPr lang="uk-UA" sz="2200" dirty="0"/>
              <a:t>Які гени впливають на розвиток фізичних якостей?</a:t>
            </a:r>
          </a:p>
          <a:p>
            <a:pPr>
              <a:buFont typeface="Wingdings" panose="05000000000000000000" pitchFamily="2" charset="2"/>
              <a:buChar char="§"/>
            </a:pPr>
            <a:r>
              <a:rPr lang="uk-UA" sz="2200" dirty="0"/>
              <a:t>Яким чином дізнатися про спадкову схильність до високих спортивних результатів в тому чи іншому виді спорту?</a:t>
            </a:r>
          </a:p>
          <a:p>
            <a:pPr>
              <a:buFont typeface="Wingdings" panose="05000000000000000000" pitchFamily="2" charset="2"/>
              <a:buChar char="§"/>
            </a:pPr>
            <a:r>
              <a:rPr lang="uk-UA" sz="2200" dirty="0"/>
              <a:t>Мутації яких генів викликають порушення опорно-рухового апарату?</a:t>
            </a:r>
          </a:p>
          <a:p>
            <a:pPr>
              <a:buFont typeface="Wingdings" panose="05000000000000000000" pitchFamily="2" charset="2"/>
              <a:buChar char="§"/>
            </a:pPr>
            <a:r>
              <a:rPr lang="uk-UA" sz="2200" dirty="0"/>
              <a:t>Які гени обумовлюють схильність до травматизму? Чи можна це  вплинути?</a:t>
            </a:r>
          </a:p>
          <a:p>
            <a:pPr>
              <a:buFont typeface="Wingdings" panose="05000000000000000000" pitchFamily="2" charset="2"/>
              <a:buChar char="§"/>
            </a:pPr>
            <a:r>
              <a:rPr lang="uk-UA" sz="2200" dirty="0"/>
              <a:t>Чи можна впливати на активність  генів за допомогою харчування та фізичних вправ? </a:t>
            </a:r>
          </a:p>
          <a:p>
            <a:pPr>
              <a:buFont typeface="Wingdings" panose="05000000000000000000" pitchFamily="2" charset="2"/>
              <a:buChar char="§"/>
            </a:pPr>
            <a:r>
              <a:rPr lang="uk-UA" sz="2200" dirty="0"/>
              <a:t>Від яких генетичних чинників залежить  старіння та розвиток  </a:t>
            </a:r>
            <a:r>
              <a:rPr lang="uk-UA" sz="2200" dirty="0" err="1"/>
              <a:t>саркопенії</a:t>
            </a:r>
            <a:r>
              <a:rPr lang="uk-UA" sz="2200" dirty="0"/>
              <a:t>?</a:t>
            </a:r>
          </a:p>
          <a:p>
            <a:pPr>
              <a:buFont typeface="Wingdings" panose="05000000000000000000" pitchFamily="2" charset="2"/>
              <a:buChar char="§"/>
            </a:pPr>
            <a:endParaRPr lang="ru-RU" sz="2200" dirty="0"/>
          </a:p>
        </p:txBody>
      </p:sp>
    </p:spTree>
    <p:extLst>
      <p:ext uri="{BB962C8B-B14F-4D97-AF65-F5344CB8AC3E}">
        <p14:creationId xmlns:p14="http://schemas.microsoft.com/office/powerpoint/2010/main" xmlns="" val="356412837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395AFA7D-EA4C-4EEC-AB3C-4CF8EA668071}"/>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
            </a:pPr>
            <a:r>
              <a:rPr lang="uk-UA"/>
              <a:t>Чи можна змінити несприятливу спадковість?</a:t>
            </a:r>
          </a:p>
          <a:p>
            <a:pPr>
              <a:buFont typeface="Wingdings" panose="05000000000000000000" pitchFamily="2" charset="2"/>
              <a:buChar char="§"/>
            </a:pPr>
            <a:r>
              <a:rPr lang="uk-UA"/>
              <a:t>Як можна враховувати генетичні особливості під час занять спортом?</a:t>
            </a:r>
          </a:p>
          <a:p>
            <a:pPr>
              <a:buFont typeface="Wingdings" panose="05000000000000000000" pitchFamily="2" charset="2"/>
              <a:buChar char="§"/>
            </a:pPr>
            <a:r>
              <a:rPr lang="uk-UA"/>
              <a:t>Чи можуть фізичні навантаження вплинути на наш геном?</a:t>
            </a:r>
          </a:p>
          <a:p>
            <a:pPr>
              <a:buFont typeface="Wingdings" panose="05000000000000000000" pitchFamily="2" charset="2"/>
              <a:buChar char="§"/>
            </a:pPr>
            <a:r>
              <a:rPr lang="uk-UA"/>
              <a:t>Як можна враховувати генетичні особливості під час харчування?</a:t>
            </a:r>
          </a:p>
          <a:p>
            <a:pPr>
              <a:buFont typeface="Wingdings" panose="05000000000000000000" pitchFamily="2" charset="2"/>
              <a:buChar char="§"/>
            </a:pPr>
            <a:r>
              <a:rPr lang="uk-UA"/>
              <a:t>Що потрібно їсти, щоб зменшити несприятливий вплив генів?</a:t>
            </a:r>
          </a:p>
          <a:p>
            <a:endParaRPr lang="ru-RU" dirty="0"/>
          </a:p>
        </p:txBody>
      </p:sp>
      <p:pic>
        <p:nvPicPr>
          <p:cNvPr id="19" name="Рисунок 18">
            <a:extLst>
              <a:ext uri="{FF2B5EF4-FFF2-40B4-BE49-F238E27FC236}">
                <a16:creationId xmlns:a16="http://schemas.microsoft.com/office/drawing/2014/main" xmlns="" id="{1612A228-0A1B-4E68-AD5A-0702038419CF}"/>
              </a:ext>
            </a:extLst>
          </p:cNvPr>
          <p:cNvPicPr>
            <a:picLocks noChangeAspect="1"/>
          </p:cNvPicPr>
          <p:nvPr/>
        </p:nvPicPr>
        <p:blipFill>
          <a:blip r:embed="rId2" cstate="print"/>
          <a:stretch>
            <a:fillRect/>
          </a:stretch>
        </p:blipFill>
        <p:spPr>
          <a:xfrm>
            <a:off x="245328" y="2205690"/>
            <a:ext cx="3147996" cy="2094848"/>
          </a:xfrm>
          <a:prstGeom prst="rect">
            <a:avLst/>
          </a:prstGeom>
        </p:spPr>
      </p:pic>
    </p:spTree>
    <p:extLst>
      <p:ext uri="{BB962C8B-B14F-4D97-AF65-F5344CB8AC3E}">
        <p14:creationId xmlns:p14="http://schemas.microsoft.com/office/powerpoint/2010/main" xmlns="" val="299532675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7231" y="-84042"/>
            <a:ext cx="12074769" cy="1325563"/>
          </a:xfrm>
        </p:spPr>
        <p:txBody>
          <a:bodyPr/>
          <a:lstStyle/>
          <a:p>
            <a:pPr algn="ctr"/>
            <a:r>
              <a:rPr lang="uk-UA" dirty="0">
                <a:solidFill>
                  <a:schemeClr val="bg1"/>
                </a:solidFill>
              </a:rPr>
              <a:t>Закономірності успадкування фізичних якостей</a:t>
            </a:r>
            <a:br>
              <a:rPr lang="uk-UA" dirty="0">
                <a:solidFill>
                  <a:schemeClr val="bg1"/>
                </a:solidFill>
              </a:rPr>
            </a:br>
            <a:endParaRPr lang="uk-UA" dirty="0">
              <a:solidFill>
                <a:schemeClr val="bg1"/>
              </a:solidFill>
            </a:endParaRPr>
          </a:p>
        </p:txBody>
      </p:sp>
      <p:pic>
        <p:nvPicPr>
          <p:cNvPr id="8" name="Content Placeholder 7"/>
          <p:cNvPicPr>
            <a:picLocks noGrp="1" noChangeAspect="1"/>
          </p:cNvPicPr>
          <p:nvPr>
            <p:ph sz="half" idx="2"/>
          </p:nvPr>
        </p:nvPicPr>
        <p:blipFill>
          <a:blip r:embed="rId4" cstate="print"/>
          <a:stretch>
            <a:fillRect/>
          </a:stretch>
        </p:blipFill>
        <p:spPr>
          <a:xfrm>
            <a:off x="1653435" y="4843572"/>
            <a:ext cx="2315489" cy="2014428"/>
          </a:xfrm>
          <a:prstGeom prst="rect">
            <a:avLst/>
          </a:prstGeom>
        </p:spPr>
      </p:pic>
      <p:pic>
        <p:nvPicPr>
          <p:cNvPr id="12" name="Picture 11"/>
          <p:cNvPicPr>
            <a:picLocks noChangeAspect="1"/>
          </p:cNvPicPr>
          <p:nvPr/>
        </p:nvPicPr>
        <p:blipFill>
          <a:blip r:embed="rId5" cstate="print"/>
          <a:stretch>
            <a:fillRect/>
          </a:stretch>
        </p:blipFill>
        <p:spPr>
          <a:xfrm>
            <a:off x="5233839" y="1843959"/>
            <a:ext cx="3439788" cy="2458849"/>
          </a:xfrm>
          <a:prstGeom prst="rect">
            <a:avLst/>
          </a:prstGeom>
        </p:spPr>
      </p:pic>
      <p:pic>
        <p:nvPicPr>
          <p:cNvPr id="13" name="Picture 12"/>
          <p:cNvPicPr>
            <a:picLocks noChangeAspect="1"/>
          </p:cNvPicPr>
          <p:nvPr/>
        </p:nvPicPr>
        <p:blipFill>
          <a:blip r:embed="rId6" cstate="print"/>
          <a:stretch>
            <a:fillRect/>
          </a:stretch>
        </p:blipFill>
        <p:spPr>
          <a:xfrm>
            <a:off x="5233839" y="4435211"/>
            <a:ext cx="3416079" cy="2422789"/>
          </a:xfrm>
          <a:prstGeom prst="rect">
            <a:avLst/>
          </a:prstGeom>
        </p:spPr>
      </p:pic>
      <p:pic>
        <p:nvPicPr>
          <p:cNvPr id="14" name="Picture 13"/>
          <p:cNvPicPr>
            <a:picLocks noChangeAspect="1"/>
          </p:cNvPicPr>
          <p:nvPr/>
        </p:nvPicPr>
        <p:blipFill>
          <a:blip r:embed="rId7" cstate="print"/>
          <a:stretch>
            <a:fillRect/>
          </a:stretch>
        </p:blipFill>
        <p:spPr>
          <a:xfrm>
            <a:off x="8670243" y="4435210"/>
            <a:ext cx="3350152" cy="2422789"/>
          </a:xfrm>
          <a:prstGeom prst="rect">
            <a:avLst/>
          </a:prstGeom>
        </p:spPr>
      </p:pic>
      <p:pic>
        <p:nvPicPr>
          <p:cNvPr id="15" name="Picture 14"/>
          <p:cNvPicPr>
            <a:picLocks noChangeAspect="1"/>
          </p:cNvPicPr>
          <p:nvPr/>
        </p:nvPicPr>
        <p:blipFill>
          <a:blip r:embed="rId8" cstate="print"/>
          <a:stretch>
            <a:fillRect/>
          </a:stretch>
        </p:blipFill>
        <p:spPr>
          <a:xfrm>
            <a:off x="8585995" y="1843960"/>
            <a:ext cx="3390802" cy="2591250"/>
          </a:xfrm>
          <a:prstGeom prst="rect">
            <a:avLst/>
          </a:prstGeom>
        </p:spPr>
      </p:pic>
      <p:sp>
        <p:nvSpPr>
          <p:cNvPr id="2" name="Прямоугольник 1">
            <a:extLst>
              <a:ext uri="{FF2B5EF4-FFF2-40B4-BE49-F238E27FC236}">
                <a16:creationId xmlns:a16="http://schemas.microsoft.com/office/drawing/2014/main" xmlns="" id="{B6E5C769-18D3-4F7C-BA91-C2AF7D0FD9D9}"/>
              </a:ext>
            </a:extLst>
          </p:cNvPr>
          <p:cNvSpPr/>
          <p:nvPr/>
        </p:nvSpPr>
        <p:spPr>
          <a:xfrm>
            <a:off x="117231" y="626301"/>
            <a:ext cx="4918231" cy="4154984"/>
          </a:xfrm>
          <a:prstGeom prst="rect">
            <a:avLst/>
          </a:prstGeom>
        </p:spPr>
        <p:txBody>
          <a:bodyPr wrap="square">
            <a:spAutoFit/>
          </a:bodyPr>
          <a:lstStyle/>
          <a:p>
            <a:r>
              <a:rPr lang="ru-RU" sz="2400" dirty="0" err="1">
                <a:solidFill>
                  <a:schemeClr val="bg1"/>
                </a:solidFill>
                <a:latin typeface="Times New Roman" panose="02020603050405020304" pitchFamily="18" charset="0"/>
                <a:cs typeface="Times New Roman" panose="02020603050405020304" pitchFamily="18" charset="0"/>
              </a:rPr>
              <a:t>Міжнародна</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конкуренція</a:t>
            </a:r>
            <a:r>
              <a:rPr lang="ru-RU" sz="2400" dirty="0">
                <a:solidFill>
                  <a:schemeClr val="bg1"/>
                </a:solidFill>
                <a:latin typeface="Times New Roman" panose="02020603050405020304" pitchFamily="18" charset="0"/>
                <a:cs typeface="Times New Roman" panose="02020603050405020304" pitchFamily="18" charset="0"/>
              </a:rPr>
              <a:t> у </a:t>
            </a:r>
            <a:r>
              <a:rPr lang="ru-RU" sz="2400" dirty="0" err="1">
                <a:solidFill>
                  <a:schemeClr val="bg1"/>
                </a:solidFill>
                <a:latin typeface="Times New Roman" panose="02020603050405020304" pitchFamily="18" charset="0"/>
                <a:cs typeface="Times New Roman" panose="02020603050405020304" pitchFamily="18" charset="0"/>
              </a:rPr>
              <a:t>спорті</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досягла</a:t>
            </a:r>
            <a:r>
              <a:rPr lang="ru-RU" sz="2400" dirty="0">
                <a:solidFill>
                  <a:schemeClr val="bg1"/>
                </a:solidFill>
                <a:latin typeface="Times New Roman" panose="02020603050405020304" pitchFamily="18" charset="0"/>
                <a:cs typeface="Times New Roman" panose="02020603050405020304" pitchFamily="18" charset="0"/>
              </a:rPr>
              <a:t> такого </a:t>
            </a:r>
            <a:r>
              <a:rPr lang="ru-RU" sz="2400" dirty="0" err="1">
                <a:solidFill>
                  <a:schemeClr val="bg1"/>
                </a:solidFill>
                <a:latin typeface="Times New Roman" panose="02020603050405020304" pitchFamily="18" charset="0"/>
                <a:cs typeface="Times New Roman" panose="02020603050405020304" pitchFamily="18" charset="0"/>
              </a:rPr>
              <a:t>рівня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що</a:t>
            </a:r>
            <a:r>
              <a:rPr lang="ru-RU" sz="2400" dirty="0">
                <a:solidFill>
                  <a:schemeClr val="bg1"/>
                </a:solidFill>
                <a:latin typeface="Times New Roman" panose="02020603050405020304" pitchFamily="18" charset="0"/>
                <a:cs typeface="Times New Roman" panose="02020603050405020304" pitchFamily="18" charset="0"/>
              </a:rPr>
              <a:t> для </a:t>
            </a:r>
            <a:r>
              <a:rPr lang="ru-RU" sz="2400" dirty="0" err="1">
                <a:solidFill>
                  <a:schemeClr val="bg1"/>
                </a:solidFill>
                <a:latin typeface="Times New Roman" panose="02020603050405020304" pitchFamily="18" charset="0"/>
                <a:cs typeface="Times New Roman" panose="02020603050405020304" pitchFamily="18" charset="0"/>
              </a:rPr>
              <a:t>досягнення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спортивних</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результатів</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світового</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рівня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необхідно</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мати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спортивний</a:t>
            </a:r>
            <a:r>
              <a:rPr lang="ru-RU" sz="2400" dirty="0">
                <a:solidFill>
                  <a:schemeClr val="bg1"/>
                </a:solidFill>
                <a:latin typeface="Times New Roman" panose="02020603050405020304" pitchFamily="18" charset="0"/>
                <a:cs typeface="Times New Roman" panose="02020603050405020304" pitchFamily="18" charset="0"/>
              </a:rPr>
              <a:t> талант, а для </a:t>
            </a:r>
            <a:r>
              <a:rPr lang="ru-RU" sz="2400" dirty="0" err="1">
                <a:solidFill>
                  <a:schemeClr val="bg1"/>
                </a:solidFill>
                <a:latin typeface="Times New Roman" panose="02020603050405020304" pitchFamily="18" charset="0"/>
                <a:cs typeface="Times New Roman" panose="02020603050405020304" pitchFamily="18" charset="0"/>
              </a:rPr>
              <a:t>встановлення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рекордів</a:t>
            </a:r>
            <a:r>
              <a:rPr lang="ru-RU" sz="2400" dirty="0">
                <a:solidFill>
                  <a:schemeClr val="bg1"/>
                </a:solidFill>
                <a:latin typeface="Times New Roman" panose="02020603050405020304" pitchFamily="18" charset="0"/>
                <a:cs typeface="Times New Roman" panose="02020603050405020304" pitchFamily="18" charset="0"/>
              </a:rPr>
              <a:t> – спортивна </a:t>
            </a:r>
            <a:r>
              <a:rPr lang="ru-RU" sz="2400" dirty="0" err="1">
                <a:solidFill>
                  <a:schemeClr val="bg1"/>
                </a:solidFill>
                <a:latin typeface="Times New Roman" panose="02020603050405020304" pitchFamily="18" charset="0"/>
                <a:cs typeface="Times New Roman" panose="02020603050405020304" pitchFamily="18" charset="0"/>
              </a:rPr>
              <a:t>геніальність</a:t>
            </a:r>
            <a:endParaRPr lang="ru-RU" sz="2400" dirty="0">
              <a:solidFill>
                <a:schemeClr val="bg1"/>
              </a:solidFill>
              <a:latin typeface="Times New Roman" panose="02020603050405020304" pitchFamily="18" charset="0"/>
              <a:cs typeface="Times New Roman" panose="02020603050405020304" pitchFamily="18" charset="0"/>
            </a:endParaRPr>
          </a:p>
          <a:p>
            <a:r>
              <a:rPr lang="ru-RU" sz="2400" dirty="0" err="1">
                <a:solidFill>
                  <a:schemeClr val="bg1"/>
                </a:solidFill>
                <a:latin typeface="Times New Roman" panose="02020603050405020304" pitchFamily="18" charset="0"/>
                <a:cs typeface="Times New Roman" panose="02020603050405020304" pitchFamily="18" charset="0"/>
              </a:rPr>
              <a:t>Скільки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серед</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населення</a:t>
            </a:r>
            <a:r>
              <a:rPr lang="ru-RU" sz="2400" dirty="0">
                <a:solidFill>
                  <a:schemeClr val="bg1"/>
                </a:solidFill>
                <a:latin typeface="Times New Roman" panose="02020603050405020304" pitchFamily="18" charset="0"/>
                <a:cs typeface="Times New Roman" panose="02020603050405020304" pitchFamily="18" charset="0"/>
              </a:rPr>
              <a:t> спортивно </a:t>
            </a:r>
            <a:r>
              <a:rPr lang="ru-RU" sz="2400" dirty="0" err="1">
                <a:solidFill>
                  <a:schemeClr val="bg1"/>
                </a:solidFill>
                <a:latin typeface="Times New Roman" panose="02020603050405020304" pitchFamily="18" charset="0"/>
                <a:cs typeface="Times New Roman" panose="02020603050405020304" pitchFamily="18" charset="0"/>
              </a:rPr>
              <a:t>обдарованих</a:t>
            </a:r>
            <a:r>
              <a:rPr lang="ru-RU" sz="2400" dirty="0">
                <a:solidFill>
                  <a:schemeClr val="bg1"/>
                </a:solidFill>
                <a:latin typeface="Times New Roman" panose="02020603050405020304" pitchFamily="18" charset="0"/>
                <a:cs typeface="Times New Roman" panose="02020603050405020304" pitchFamily="18" charset="0"/>
              </a:rPr>
              <a:t> людей? На </a:t>
            </a:r>
            <a:r>
              <a:rPr lang="ru-RU" sz="2400" dirty="0" err="1">
                <a:solidFill>
                  <a:schemeClr val="bg1"/>
                </a:solidFill>
                <a:latin typeface="Times New Roman" panose="02020603050405020304" pitchFamily="18" charset="0"/>
                <a:cs typeface="Times New Roman" panose="02020603050405020304" pitchFamily="18" charset="0"/>
              </a:rPr>
              <a:t>це</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питання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дає</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відповідь</a:t>
            </a:r>
            <a:r>
              <a:rPr lang="ru-RU" sz="2400" dirty="0">
                <a:solidFill>
                  <a:schemeClr val="bg1"/>
                </a:solidFill>
                <a:latin typeface="Times New Roman" panose="02020603050405020304" pitchFamily="18" charset="0"/>
                <a:cs typeface="Times New Roman" panose="02020603050405020304" pitchFamily="18" charset="0"/>
              </a:rPr>
              <a:t> наука -  спортивна генетика</a:t>
            </a:r>
          </a:p>
        </p:txBody>
      </p:sp>
    </p:spTree>
    <p:extLst>
      <p:ext uri="{BB962C8B-B14F-4D97-AF65-F5344CB8AC3E}">
        <p14:creationId xmlns:p14="http://schemas.microsoft.com/office/powerpoint/2010/main" xmlns="" val="22218258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465" y="668337"/>
            <a:ext cx="10876923" cy="1862321"/>
          </a:xfrm>
        </p:spPr>
        <p:txBody>
          <a:bodyPr>
            <a:normAutofit fontScale="90000"/>
          </a:bodyPr>
          <a:lstStyle/>
          <a:p>
            <a:pPr algn="just"/>
            <a:r>
              <a:rPr lang="uk-UA" dirty="0">
                <a:solidFill>
                  <a:schemeClr val="bg1"/>
                </a:solidFill>
                <a:latin typeface="Times New Roman" panose="02020603050405020304" pitchFamily="18" charset="0"/>
                <a:cs typeface="Times New Roman" panose="02020603050405020304" pitchFamily="18" charset="0"/>
              </a:rPr>
              <a:t/>
            </a:r>
            <a:br>
              <a:rPr lang="uk-UA" dirty="0">
                <a:solidFill>
                  <a:schemeClr val="bg1"/>
                </a:solidFill>
                <a:latin typeface="Times New Roman" panose="02020603050405020304" pitchFamily="18" charset="0"/>
                <a:cs typeface="Times New Roman" panose="02020603050405020304" pitchFamily="18" charset="0"/>
              </a:rPr>
            </a:br>
            <a:r>
              <a:rPr lang="uk-UA" dirty="0">
                <a:solidFill>
                  <a:schemeClr val="bg1"/>
                </a:solidFill>
                <a:latin typeface="Times New Roman" panose="02020603050405020304" pitchFamily="18" charset="0"/>
                <a:cs typeface="Times New Roman" panose="02020603050405020304" pitchFamily="18" charset="0"/>
              </a:rPr>
              <a:t> Як успадковуються фізичні якості?</a:t>
            </a:r>
            <a:br>
              <a:rPr lang="uk-UA" dirty="0">
                <a:solidFill>
                  <a:schemeClr val="bg1"/>
                </a:solidFill>
                <a:latin typeface="Times New Roman" panose="02020603050405020304" pitchFamily="18" charset="0"/>
                <a:cs typeface="Times New Roman" panose="02020603050405020304" pitchFamily="18" charset="0"/>
              </a:rPr>
            </a:br>
            <a:r>
              <a:rPr lang="uk-UA" sz="2200" dirty="0">
                <a:solidFill>
                  <a:schemeClr val="bg1"/>
                </a:solidFill>
                <a:latin typeface="Times New Roman" panose="02020603050405020304" pitchFamily="18" charset="0"/>
                <a:cs typeface="Times New Roman" panose="02020603050405020304" pitchFamily="18" charset="0"/>
              </a:rPr>
              <a:t>Встановлено, що найбільш схильними до тренування фізичними якостями є загальна витривалість і координація, а найменш схильними –  швидкість і гнучкість. Це означає</a:t>
            </a:r>
            <a:r>
              <a:rPr lang="uk-UA" dirty="0">
                <a:solidFill>
                  <a:schemeClr val="bg1"/>
                </a:solidFill>
              </a:rPr>
              <a:t>, </a:t>
            </a:r>
            <a:r>
              <a:rPr lang="uk-UA" sz="2200" dirty="0">
                <a:solidFill>
                  <a:schemeClr val="bg1"/>
                </a:solidFill>
                <a:latin typeface="Times New Roman" panose="02020603050405020304" pitchFamily="18" charset="0"/>
                <a:cs typeface="Times New Roman" panose="02020603050405020304" pitchFamily="18" charset="0"/>
              </a:rPr>
              <a:t>що останні дві якості, у найбільшій мірі, залежать від генетичного впливу, ніж від </a:t>
            </a:r>
            <a:r>
              <a:rPr lang="uk-UA" sz="2200" dirty="0" err="1">
                <a:solidFill>
                  <a:schemeClr val="bg1"/>
                </a:solidFill>
                <a:latin typeface="Times New Roman" panose="02020603050405020304" pitchFamily="18" charset="0"/>
                <a:cs typeface="Times New Roman" panose="02020603050405020304" pitchFamily="18" charset="0"/>
              </a:rPr>
              <a:t>середовищних</a:t>
            </a:r>
            <a:r>
              <a:rPr lang="uk-UA" sz="2200" dirty="0">
                <a:solidFill>
                  <a:schemeClr val="bg1"/>
                </a:solidFill>
                <a:latin typeface="Times New Roman" panose="02020603050405020304" pitchFamily="18" charset="0"/>
                <a:cs typeface="Times New Roman" panose="02020603050405020304" pitchFamily="18" charset="0"/>
              </a:rPr>
              <a:t> факторів. Показники швидкості, у процесі багаторічного тренування, збільшуються у 1,5 – 2 рази, сила – у 1,5 – 4 рази, а витривалість – у десятки разів</a:t>
            </a:r>
            <a:br>
              <a:rPr lang="uk-UA" sz="2200" dirty="0">
                <a:solidFill>
                  <a:schemeClr val="bg1"/>
                </a:solidFill>
                <a:latin typeface="Times New Roman" panose="02020603050405020304" pitchFamily="18" charset="0"/>
                <a:cs typeface="Times New Roman" panose="02020603050405020304" pitchFamily="18" charset="0"/>
              </a:rPr>
            </a:br>
            <a:r>
              <a:rPr lang="uk-UA" dirty="0">
                <a:solidFill>
                  <a:schemeClr val="bg1"/>
                </a:solidFill>
                <a:latin typeface="Times New Roman" panose="02020603050405020304" pitchFamily="18" charset="0"/>
                <a:cs typeface="Times New Roman" panose="02020603050405020304" pitchFamily="18" charset="0"/>
              </a:rPr>
              <a:t>  </a:t>
            </a:r>
            <a:br>
              <a:rPr lang="uk-UA" dirty="0">
                <a:solidFill>
                  <a:schemeClr val="bg1"/>
                </a:solidFill>
                <a:latin typeface="Times New Roman" panose="02020603050405020304" pitchFamily="18" charset="0"/>
                <a:cs typeface="Times New Roman" panose="02020603050405020304" pitchFamily="18" charset="0"/>
              </a:rPr>
            </a:br>
            <a:endParaRPr lang="uk-UA" dirty="0">
              <a:solidFill>
                <a:schemeClr val="bg1"/>
              </a:solidFill>
              <a:latin typeface="Times New Roman" panose="02020603050405020304" pitchFamily="18" charset="0"/>
              <a:cs typeface="Times New Roman" panose="02020603050405020304" pitchFamily="18" charset="0"/>
            </a:endParaRPr>
          </a:p>
        </p:txBody>
      </p:sp>
      <p:graphicFrame>
        <p:nvGraphicFramePr>
          <p:cNvPr id="13" name="Содержимое 3"/>
          <p:cNvGraphicFramePr>
            <a:graphicFrameLocks/>
          </p:cNvGraphicFramePr>
          <p:nvPr>
            <p:extLst>
              <p:ext uri="{D42A27DB-BD31-4B8C-83A1-F6EECF244321}">
                <p14:modId xmlns:p14="http://schemas.microsoft.com/office/powerpoint/2010/main" xmlns="" val="1123256644"/>
              </p:ext>
            </p:extLst>
          </p:nvPr>
        </p:nvGraphicFramePr>
        <p:xfrm>
          <a:off x="1" y="3169109"/>
          <a:ext cx="6172200" cy="3947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p:cNvPicPr>
            <a:picLocks noChangeAspect="1"/>
          </p:cNvPicPr>
          <p:nvPr/>
        </p:nvPicPr>
        <p:blipFill>
          <a:blip r:embed="rId9" cstate="print"/>
          <a:stretch>
            <a:fillRect/>
          </a:stretch>
        </p:blipFill>
        <p:spPr>
          <a:xfrm>
            <a:off x="8040029" y="3428999"/>
            <a:ext cx="2957386" cy="3301409"/>
          </a:xfrm>
          <a:prstGeom prst="rect">
            <a:avLst/>
          </a:prstGeom>
        </p:spPr>
      </p:pic>
    </p:spTree>
    <p:extLst>
      <p:ext uri="{BB962C8B-B14F-4D97-AF65-F5344CB8AC3E}">
        <p14:creationId xmlns:p14="http://schemas.microsoft.com/office/powerpoint/2010/main" xmlns="" val="4161281162"/>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7371469" y="3228983"/>
            <a:ext cx="7742591" cy="4925995"/>
          </a:xfrm>
          <a:prstGeom prst="rect">
            <a:avLst/>
          </a:prstGeom>
        </p:spPr>
      </p:pic>
      <p:sp>
        <p:nvSpPr>
          <p:cNvPr id="4" name="Content Placeholder 2"/>
          <p:cNvSpPr>
            <a:spLocks noGrp="1"/>
          </p:cNvSpPr>
          <p:nvPr/>
        </p:nvSpPr>
        <p:spPr bwMode="auto">
          <a:xfrm>
            <a:off x="809625" y="1166019"/>
            <a:ext cx="1057275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just"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just"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just"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just"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just" rtl="0" fontAlgn="base">
              <a:spcBef>
                <a:spcPct val="20000"/>
              </a:spcBef>
              <a:spcAft>
                <a:spcPct val="0"/>
              </a:spcAft>
              <a:buChar char="»"/>
              <a:defRPr sz="2000">
                <a:solidFill>
                  <a:schemeClr val="tx1"/>
                </a:solidFill>
                <a:latin typeface="+mn-lt"/>
                <a:ea typeface="+mn-ea"/>
              </a:defRPr>
            </a:lvl6pPr>
            <a:lvl7pPr marL="2971800" indent="-228600" algn="just" rtl="0" fontAlgn="base">
              <a:spcBef>
                <a:spcPct val="20000"/>
              </a:spcBef>
              <a:spcAft>
                <a:spcPct val="0"/>
              </a:spcAft>
              <a:buChar char="»"/>
              <a:defRPr sz="2000">
                <a:solidFill>
                  <a:schemeClr val="tx1"/>
                </a:solidFill>
                <a:latin typeface="+mn-lt"/>
                <a:ea typeface="+mn-ea"/>
              </a:defRPr>
            </a:lvl7pPr>
            <a:lvl8pPr marL="3429000" indent="-228600" algn="just" rtl="0" fontAlgn="base">
              <a:spcBef>
                <a:spcPct val="20000"/>
              </a:spcBef>
              <a:spcAft>
                <a:spcPct val="0"/>
              </a:spcAft>
              <a:buChar char="»"/>
              <a:defRPr sz="2000">
                <a:solidFill>
                  <a:schemeClr val="tx1"/>
                </a:solidFill>
                <a:latin typeface="+mn-lt"/>
                <a:ea typeface="+mn-ea"/>
              </a:defRPr>
            </a:lvl8pPr>
            <a:lvl9pPr marL="3886200" indent="-228600" algn="just" rtl="0" fontAlgn="base">
              <a:spcBef>
                <a:spcPct val="20000"/>
              </a:spcBef>
              <a:spcAft>
                <a:spcPct val="0"/>
              </a:spcAft>
              <a:buChar char="»"/>
              <a:defRPr sz="2000">
                <a:solidFill>
                  <a:schemeClr val="tx1"/>
                </a:solidFill>
                <a:latin typeface="+mn-lt"/>
                <a:ea typeface="+mn-ea"/>
              </a:defRPr>
            </a:lvl9pPr>
          </a:lstStyle>
          <a:p>
            <a:pPr algn="l"/>
            <a:r>
              <a:rPr lang="uk-UA" altLang="lt-LT" dirty="0">
                <a:solidFill>
                  <a:schemeClr val="bg1"/>
                </a:solidFill>
                <a:latin typeface="Times New Roman" panose="02020603050405020304" pitchFamily="18" charset="0"/>
                <a:cs typeface="Times New Roman" panose="02020603050405020304" pitchFamily="18" charset="0"/>
              </a:rPr>
              <a:t>Досягнення  статусу елітного спортсмена  на 70% залежить від спадкових чинників.</a:t>
            </a:r>
            <a:endParaRPr lang="en-GB" altLang="lt-LT"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04362" y="2767318"/>
            <a:ext cx="2378440" cy="1477328"/>
          </a:xfrm>
          <a:prstGeom prst="rect">
            <a:avLst/>
          </a:prstGeom>
        </p:spPr>
        <p:txBody>
          <a:bodyPr wrap="square">
            <a:spAutoFit/>
          </a:bodyPr>
          <a:lstStyle/>
          <a:p>
            <a:pPr>
              <a:spcBef>
                <a:spcPct val="0"/>
              </a:spcBef>
            </a:pPr>
            <a:r>
              <a:rPr lang="uk-UA" altLang="en-US" b="1" dirty="0">
                <a:solidFill>
                  <a:schemeClr val="bg1"/>
                </a:solidFill>
              </a:rPr>
              <a:t>Фактори зовнішнього середовища</a:t>
            </a:r>
            <a:endParaRPr lang="lt-LT" altLang="en-US" b="1" dirty="0">
              <a:solidFill>
                <a:schemeClr val="bg1"/>
              </a:solidFill>
            </a:endParaRPr>
          </a:p>
          <a:p>
            <a:pPr>
              <a:spcBef>
                <a:spcPct val="0"/>
              </a:spcBef>
            </a:pPr>
            <a:r>
              <a:rPr lang="lt-LT" altLang="en-US" dirty="0">
                <a:solidFill>
                  <a:schemeClr val="bg1"/>
                </a:solidFill>
              </a:rPr>
              <a:t>(</a:t>
            </a:r>
            <a:r>
              <a:rPr lang="uk-UA" altLang="en-US" dirty="0">
                <a:solidFill>
                  <a:schemeClr val="bg1"/>
                </a:solidFill>
              </a:rPr>
              <a:t>тренування, харчування, мотивація)</a:t>
            </a:r>
            <a:endParaRPr lang="lt-LT" altLang="en-US" dirty="0">
              <a:solidFill>
                <a:schemeClr val="bg1"/>
              </a:solidFill>
            </a:endParaRPr>
          </a:p>
        </p:txBody>
      </p:sp>
      <p:sp>
        <p:nvSpPr>
          <p:cNvPr id="6" name="Rectangle 5"/>
          <p:cNvSpPr/>
          <p:nvPr/>
        </p:nvSpPr>
        <p:spPr>
          <a:xfrm>
            <a:off x="10015695" y="3429000"/>
            <a:ext cx="2033121" cy="369332"/>
          </a:xfrm>
          <a:prstGeom prst="rect">
            <a:avLst/>
          </a:prstGeom>
        </p:spPr>
        <p:txBody>
          <a:bodyPr wrap="none">
            <a:spAutoFit/>
          </a:bodyPr>
          <a:lstStyle/>
          <a:p>
            <a:pPr>
              <a:spcBef>
                <a:spcPct val="0"/>
              </a:spcBef>
            </a:pPr>
            <a:r>
              <a:rPr lang="uk-UA" altLang="en-US" b="1" dirty="0">
                <a:solidFill>
                  <a:schemeClr val="bg1"/>
                </a:solidFill>
              </a:rPr>
              <a:t>Генетичні фактори</a:t>
            </a:r>
            <a:endParaRPr lang="lt-LT" altLang="en-US" b="1" dirty="0">
              <a:solidFill>
                <a:schemeClr val="bg1"/>
              </a:solidFill>
            </a:endParaRPr>
          </a:p>
        </p:txBody>
      </p:sp>
    </p:spTree>
    <p:extLst>
      <p:ext uri="{BB962C8B-B14F-4D97-AF65-F5344CB8AC3E}">
        <p14:creationId xmlns:p14="http://schemas.microsoft.com/office/powerpoint/2010/main" xmlns="" val="882352865"/>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839788" y="1141304"/>
            <a:ext cx="10515600" cy="1325563"/>
          </a:xfrm>
        </p:spPr>
        <p:txBody>
          <a:bodyPr>
            <a:noAutofit/>
          </a:bodyPr>
          <a:lstStyle/>
          <a:p>
            <a:pPr algn="just"/>
            <a:r>
              <a:rPr lang="uk-UA" sz="2800" dirty="0">
                <a:solidFill>
                  <a:schemeClr val="bg1"/>
                </a:solidFill>
                <a:latin typeface="Times New Roman" panose="02020603050405020304" pitchFamily="18" charset="0"/>
                <a:cs typeface="Times New Roman" panose="02020603050405020304" pitchFamily="18" charset="0"/>
              </a:rPr>
              <a:t>Широкомасштабний багаторічний міжнародний проект «Геном людини», що почався у 1986 році під керівництвом Джеймса </a:t>
            </a:r>
            <a:r>
              <a:rPr lang="uk-UA" sz="2800" dirty="0" err="1">
                <a:solidFill>
                  <a:schemeClr val="bg1"/>
                </a:solidFill>
                <a:latin typeface="Times New Roman" panose="02020603050405020304" pitchFamily="18" charset="0"/>
                <a:cs typeface="Times New Roman" panose="02020603050405020304" pitchFamily="18" charset="0"/>
              </a:rPr>
              <a:t>Уотсона</a:t>
            </a:r>
            <a:r>
              <a:rPr lang="uk-UA" sz="2800" dirty="0">
                <a:solidFill>
                  <a:schemeClr val="bg1"/>
                </a:solidFill>
                <a:latin typeface="Times New Roman" panose="02020603050405020304" pitchFamily="18" charset="0"/>
                <a:cs typeface="Times New Roman" panose="02020603050405020304" pitchFamily="18" charset="0"/>
              </a:rPr>
              <a:t>, а пізніше Френсіса </a:t>
            </a:r>
            <a:r>
              <a:rPr lang="uk-UA" sz="2800" dirty="0" err="1">
                <a:solidFill>
                  <a:schemeClr val="bg1"/>
                </a:solidFill>
                <a:latin typeface="Times New Roman" panose="02020603050405020304" pitchFamily="18" charset="0"/>
                <a:cs typeface="Times New Roman" panose="02020603050405020304" pitchFamily="18" charset="0"/>
              </a:rPr>
              <a:t>Коллінза</a:t>
            </a:r>
            <a:r>
              <a:rPr lang="uk-UA" sz="2800" dirty="0">
                <a:solidFill>
                  <a:schemeClr val="bg1"/>
                </a:solidFill>
                <a:latin typeface="Times New Roman" panose="02020603050405020304" pitchFamily="18" charset="0"/>
                <a:cs typeface="Times New Roman" panose="02020603050405020304" pitchFamily="18" charset="0"/>
              </a:rPr>
              <a:t> здійснив величезний вплив на розвиток як всієї медико - біологічної науки так і на спортивну генетику, в ході якого було прочитано весь геном людини</a:t>
            </a:r>
            <a:r>
              <a:rPr lang="uk-UA" sz="2000" dirty="0">
                <a:solidFill>
                  <a:schemeClr val="bg1"/>
                </a:solidFill>
              </a:rPr>
              <a:t/>
            </a:r>
            <a:br>
              <a:rPr lang="uk-UA" sz="2000" dirty="0">
                <a:solidFill>
                  <a:schemeClr val="bg1"/>
                </a:solidFill>
              </a:rPr>
            </a:br>
            <a:endParaRPr lang="ru-RU" sz="2000" b="1" dirty="0">
              <a:solidFill>
                <a:schemeClr val="bg1"/>
              </a:solidFill>
            </a:endParaRPr>
          </a:p>
        </p:txBody>
      </p:sp>
      <p:sp>
        <p:nvSpPr>
          <p:cNvPr id="9" name="Текст 8"/>
          <p:cNvSpPr>
            <a:spLocks noGrp="1"/>
          </p:cNvSpPr>
          <p:nvPr>
            <p:ph type="body" idx="1"/>
          </p:nvPr>
        </p:nvSpPr>
        <p:spPr>
          <a:xfrm>
            <a:off x="673478" y="3318823"/>
            <a:ext cx="3057148" cy="639762"/>
          </a:xfrm>
        </p:spPr>
        <p:txBody>
          <a:bodyPr>
            <a:normAutofit fontScale="77500" lnSpcReduction="20000"/>
          </a:bodyPr>
          <a:lstStyle/>
          <a:p>
            <a:endParaRPr lang="ru-RU" dirty="0">
              <a:solidFill>
                <a:schemeClr val="bg1"/>
              </a:solidFill>
            </a:endParaRPr>
          </a:p>
          <a:p>
            <a:r>
              <a:rPr lang="uk-UA" dirty="0">
                <a:solidFill>
                  <a:schemeClr val="bg1"/>
                </a:solidFill>
              </a:rPr>
              <a:t>Джеймс </a:t>
            </a:r>
            <a:r>
              <a:rPr lang="uk-UA" dirty="0" err="1">
                <a:solidFill>
                  <a:schemeClr val="bg1"/>
                </a:solidFill>
              </a:rPr>
              <a:t>Уотсон</a:t>
            </a:r>
            <a:endParaRPr lang="ru-RU" dirty="0">
              <a:solidFill>
                <a:schemeClr val="bg1"/>
              </a:solidFill>
            </a:endParaRPr>
          </a:p>
        </p:txBody>
      </p:sp>
      <p:pic>
        <p:nvPicPr>
          <p:cNvPr id="7" name="Picture 4" descr="http://t2.gstatic.com/images?q=tbn:ANd9GcTCbmIAkvY5h9e7SlEZFQuzMTIi3Hi12UkrH638OcKWrcYSOWwNEQ"/>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tretch>
            <a:fillRect/>
          </a:stretch>
        </p:blipFill>
        <p:spPr bwMode="auto">
          <a:xfrm>
            <a:off x="237282" y="3983938"/>
            <a:ext cx="259080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Текст 9"/>
          <p:cNvSpPr>
            <a:spLocks noGrp="1"/>
          </p:cNvSpPr>
          <p:nvPr>
            <p:ph type="body" sz="quarter" idx="3"/>
          </p:nvPr>
        </p:nvSpPr>
        <p:spPr>
          <a:xfrm>
            <a:off x="9809904" y="3211223"/>
            <a:ext cx="2866292" cy="663452"/>
          </a:xfrm>
        </p:spPr>
        <p:txBody>
          <a:bodyPr>
            <a:normAutofit/>
          </a:bodyPr>
          <a:lstStyle/>
          <a:p>
            <a:r>
              <a:rPr lang="uk-UA" sz="2000" dirty="0" err="1">
                <a:solidFill>
                  <a:schemeClr val="bg1"/>
                </a:solidFill>
              </a:rPr>
              <a:t>Френсис</a:t>
            </a:r>
            <a:r>
              <a:rPr lang="uk-UA" sz="2000" dirty="0">
                <a:solidFill>
                  <a:schemeClr val="bg1"/>
                </a:solidFill>
              </a:rPr>
              <a:t> </a:t>
            </a:r>
            <a:r>
              <a:rPr lang="uk-UA" sz="2000" dirty="0" err="1">
                <a:solidFill>
                  <a:schemeClr val="bg1"/>
                </a:solidFill>
              </a:rPr>
              <a:t>Коллінз</a:t>
            </a:r>
            <a:endParaRPr lang="ru-RU" sz="2000" dirty="0">
              <a:solidFill>
                <a:schemeClr val="bg1"/>
              </a:solidFill>
            </a:endParaRPr>
          </a:p>
        </p:txBody>
      </p:sp>
      <p:pic>
        <p:nvPicPr>
          <p:cNvPr id="12" name="Picture 6" descr="Коллинз Френсис"/>
          <p:cNvPicPr>
            <a:picLocks noGrp="1" noChangeAspect="1" noChangeArrowheads="1"/>
          </p:cNvPicPr>
          <p:nvPr>
            <p:ph sz="quarter" idx="4"/>
          </p:nvPr>
        </p:nvPicPr>
        <p:blipFill>
          <a:blip r:embed="rId5" cstate="print"/>
          <a:srcRect/>
          <a:stretch>
            <a:fillRect/>
          </a:stretch>
        </p:blipFill>
        <p:spPr bwMode="auto">
          <a:xfrm>
            <a:off x="10050700" y="3863975"/>
            <a:ext cx="1905000" cy="2628900"/>
          </a:xfrm>
          <a:prstGeom prst="rect">
            <a:avLst/>
          </a:prstGeom>
          <a:noFill/>
        </p:spPr>
      </p:pic>
      <p:pic>
        <p:nvPicPr>
          <p:cNvPr id="2" name="Picture 1"/>
          <p:cNvPicPr>
            <a:picLocks noChangeAspect="1"/>
          </p:cNvPicPr>
          <p:nvPr/>
        </p:nvPicPr>
        <p:blipFill>
          <a:blip r:embed="rId6" cstate="print"/>
          <a:stretch>
            <a:fillRect/>
          </a:stretch>
        </p:blipFill>
        <p:spPr>
          <a:xfrm>
            <a:off x="3015830" y="3863975"/>
            <a:ext cx="6847122" cy="2891007"/>
          </a:xfrm>
          <a:prstGeom prst="rect">
            <a:avLst/>
          </a:prstGeom>
        </p:spPr>
      </p:pic>
    </p:spTree>
    <p:extLst>
      <p:ext uri="{BB962C8B-B14F-4D97-AF65-F5344CB8AC3E}">
        <p14:creationId xmlns:p14="http://schemas.microsoft.com/office/powerpoint/2010/main" xmlns="" val="3339931814"/>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9" name="Содержимое 8"/>
          <p:cNvSpPr>
            <a:spLocks noGrp="1"/>
          </p:cNvSpPr>
          <p:nvPr>
            <p:ph sz="half" idx="1"/>
          </p:nvPr>
        </p:nvSpPr>
        <p:spPr>
          <a:xfrm>
            <a:off x="0" y="470263"/>
            <a:ext cx="6019800" cy="5884662"/>
          </a:xfrm>
          <a:prstGeom prst="rect">
            <a:avLst/>
          </a:prstGeom>
        </p:spPr>
        <p:txBody>
          <a:bodyPr>
            <a:normAutofit/>
          </a:bodyPr>
          <a:lstStyle/>
          <a:p>
            <a:r>
              <a:rPr lang="uk-UA" altLang="ru-RU" b="1" dirty="0">
                <a:solidFill>
                  <a:schemeClr val="bg1"/>
                </a:solidFill>
                <a:latin typeface="Times New Roman" panose="02020603050405020304" pitchFamily="18" charset="0"/>
                <a:cs typeface="Times New Roman" panose="02020603050405020304" pitchFamily="18" charset="0"/>
              </a:rPr>
              <a:t>ДНК маркери дозволяють прогнозувати властивості організму. </a:t>
            </a:r>
          </a:p>
          <a:p>
            <a:r>
              <a:rPr lang="uk-UA" altLang="ru-RU" b="1" dirty="0">
                <a:solidFill>
                  <a:schemeClr val="bg1"/>
                </a:solidFill>
                <a:latin typeface="Times New Roman" panose="02020603050405020304" pitchFamily="18" charset="0"/>
                <a:cs typeface="Times New Roman" panose="02020603050405020304" pitchFamily="18" charset="0"/>
              </a:rPr>
              <a:t>До них належать</a:t>
            </a:r>
          </a:p>
          <a:p>
            <a:r>
              <a:rPr lang="uk-UA" altLang="ru-RU" b="1" dirty="0">
                <a:solidFill>
                  <a:schemeClr val="bg1"/>
                </a:solidFill>
                <a:latin typeface="Times New Roman" panose="02020603050405020304" pitchFamily="18" charset="0"/>
                <a:cs typeface="Times New Roman" panose="02020603050405020304" pitchFamily="18" charset="0"/>
              </a:rPr>
              <a:t>ДНК-</a:t>
            </a:r>
            <a:r>
              <a:rPr lang="uk-UA" altLang="ru-RU" b="1" dirty="0" err="1">
                <a:solidFill>
                  <a:schemeClr val="bg1"/>
                </a:solidFill>
                <a:latin typeface="Times New Roman" panose="02020603050405020304" pitchFamily="18" charset="0"/>
                <a:cs typeface="Times New Roman" panose="02020603050405020304" pitchFamily="18" charset="0"/>
              </a:rPr>
              <a:t>поліморфізми</a:t>
            </a:r>
            <a:r>
              <a:rPr lang="uk-UA" altLang="ru-RU" b="1" dirty="0">
                <a:solidFill>
                  <a:schemeClr val="bg1"/>
                </a:solidFill>
                <a:latin typeface="Times New Roman" panose="02020603050405020304" pitchFamily="18" charset="0"/>
                <a:cs typeface="Times New Roman" panose="02020603050405020304" pitchFamily="18" charset="0"/>
              </a:rPr>
              <a:t> – це генетичні варіанти послідовностей нуклеотидів ДНК у різних людей. </a:t>
            </a:r>
          </a:p>
          <a:p>
            <a:endParaRPr lang="ru-RU" dirty="0"/>
          </a:p>
        </p:txBody>
      </p:sp>
      <p:pic>
        <p:nvPicPr>
          <p:cNvPr id="11" name="Picture 5"/>
          <p:cNvPicPr>
            <a:picLocks noGrp="1" noChangeAspect="1" noChangeArrowheads="1"/>
          </p:cNvPicPr>
          <p:nvPr>
            <p:ph sz="half" idx="2"/>
          </p:nvPr>
        </p:nvPicPr>
        <p:blipFill>
          <a:blip r:embed="rId4" cstate="print"/>
          <a:stretch>
            <a:fillRect/>
          </a:stretch>
        </p:blipFill>
        <p:spPr>
          <a:xfrm>
            <a:off x="7119477" y="1920875"/>
            <a:ext cx="2144046" cy="4433888"/>
          </a:xfrm>
          <a:prstGeom prst="rect">
            <a:avLst/>
          </a:prstGeom>
          <a:noFill/>
        </p:spPr>
      </p:pic>
      <p:sp>
        <p:nvSpPr>
          <p:cNvPr id="6" name="Нижний колонтитул 5"/>
          <p:cNvSpPr>
            <a:spLocks noGrp="1"/>
          </p:cNvSpPr>
          <p:nvPr>
            <p:ph type="ftr" sz="quarter" idx="11"/>
          </p:nvPr>
        </p:nvSpPr>
        <p:spPr/>
        <p:txBody>
          <a:bodyPr/>
          <a:lstStyle/>
          <a:p>
            <a:r>
              <a:rPr lang="ru-RU"/>
              <a:t>Апрель 2013 г.</a:t>
            </a:r>
          </a:p>
        </p:txBody>
      </p:sp>
      <p:pic>
        <p:nvPicPr>
          <p:cNvPr id="12" name="Picture 2"/>
          <p:cNvPicPr>
            <a:picLocks noChangeAspect="1" noChangeArrowheads="1"/>
          </p:cNvPicPr>
          <p:nvPr/>
        </p:nvPicPr>
        <p:blipFill>
          <a:blip r:embed="rId5" cstate="print"/>
          <a:srcRect/>
          <a:stretch>
            <a:fillRect/>
          </a:stretch>
        </p:blipFill>
        <p:spPr bwMode="auto">
          <a:xfrm>
            <a:off x="6384033" y="503237"/>
            <a:ext cx="5568481" cy="5847483"/>
          </a:xfrm>
          <a:prstGeom prst="rect">
            <a:avLst/>
          </a:prstGeom>
          <a:noFill/>
          <a:ln w="9525">
            <a:noFill/>
            <a:miter lim="800000"/>
            <a:headEnd/>
            <a:tailEnd/>
          </a:ln>
          <a:effectLst/>
        </p:spPr>
      </p:pic>
    </p:spTree>
    <p:extLst>
      <p:ext uri="{BB962C8B-B14F-4D97-AF65-F5344CB8AC3E}">
        <p14:creationId xmlns:p14="http://schemas.microsoft.com/office/powerpoint/2010/main" xmlns="" val="2948009495"/>
      </p:ext>
    </p:extLst>
  </p:cSld>
  <p:clrMapOvr>
    <a:masterClrMapping/>
  </p:clrMapOvr>
  <mc:AlternateContent xmlns:mc="http://schemas.openxmlformats.org/markup-compatibility/2006">
    <mc:Choice xmlns:p14="http://schemas.microsoft.com/office/powerpoint/2010/main" xmlns="" Requires="p14">
      <p:transition spd="slow" p14:dur="2500">
        <p14:glitter pattern="hexagon"/>
      </p:transition>
    </mc:Choice>
    <mc:Fallback>
      <p:transition spd="slow">
        <p:fade/>
      </p:transition>
    </mc:Fallback>
  </mc:AlternateContent>
</p:sld>
</file>

<file path=ppt/theme/theme1.xml><?xml version="1.0" encoding="utf-8"?>
<a:theme xmlns:a="http://schemas.openxmlformats.org/drawingml/2006/main" name="Тема Office">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656</TotalTime>
  <Words>995</Words>
  <Application>Microsoft Office PowerPoint</Application>
  <PresentationFormat>Произвольный</PresentationFormat>
  <Paragraphs>99</Paragraphs>
  <Slides>19</Slides>
  <Notes>10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СПОРТИВНА ГЕНЕТИКА для здобувачів ОП 227ФТЕ </vt:lpstr>
      <vt:lpstr>Слайд 2</vt:lpstr>
      <vt:lpstr>Про що Ви дізнаєтеся з дисципліни  «Спортивна генетика»?</vt:lpstr>
      <vt:lpstr>Слайд 4</vt:lpstr>
      <vt:lpstr>Закономірності успадкування фізичних якостей </vt:lpstr>
      <vt:lpstr>  Як успадковуються фізичні якості? Встановлено, що найбільш схильними до тренування фізичними якостями є загальна витривалість і координація, а найменш схильними –  швидкість і гнучкість. Це означає, що останні дві якості, у найбільшій мірі, залежать від генетичного впливу, ніж від середовищних факторів. Показники швидкості, у процесі багаторічного тренування, збільшуються у 1,5 – 2 рази, сила – у 1,5 – 4 рази, а витривалість – у десятки разів    </vt:lpstr>
      <vt:lpstr>Слайд 7</vt:lpstr>
      <vt:lpstr>Широкомасштабний багаторічний міжнародний проект «Геном людини», що почався у 1986 році під керівництвом Джеймса Уотсона, а пізніше Френсіса Коллінза здійснив величезний вплив на розвиток як всієї медико - біологічної науки так і на спортивну генетику, в ході якого було прочитано весь геном людини </vt:lpstr>
      <vt:lpstr>Слайд 9</vt:lpstr>
      <vt:lpstr> Завдяки дослідженням останніх 20 років вчені створили карту генів, пов`язаних із  фізичною працездатністю   214 аутосомальних, 18 мітохондріальних генів та 7 генів на Х хромосомі </vt:lpstr>
      <vt:lpstr> Навіть один поліморфізм може цілком змінити всі властивості організму, що сталося з олімпійським чемпіоном Ееро Мянтуранта. ПолІморфізм гена рецептора еритропоетина (EPOR) вплинув на кількість еритроцитів у крові  та , як наслідок, на його витривалість, що дозволило  йому виграти 3 золоті, 2 срібні, 2 бронзові медалі на Олімпійських іграх 60-х років.</vt:lpstr>
      <vt:lpstr>Слайд 12</vt:lpstr>
      <vt:lpstr>Здатність по різному реагувати на харчові речовини залежить від генетичних особливостей. Наприклад, залежність від вживання кави обумовлена низкою генів</vt:lpstr>
      <vt:lpstr>Генетична схильність до ожиріння</vt:lpstr>
      <vt:lpstr> Не тільки ДНК впливає на наші можливості, але й ми можемо впливати та змінювати активність наших генів. Як можна вплинути на ДНК за допомогою фізичних вправ та їжі? Як за допомогою фізичних вправ заблокувати несприятливу дію генетичних мутацій? Чи можна  заблокувати несприятливий ген? </vt:lpstr>
      <vt:lpstr>Маркери схильності до травматизму</vt:lpstr>
      <vt:lpstr>Генетичні причини порушень опорно-рухового апарату</vt:lpstr>
      <vt:lpstr>Маркери непереносимості фізичних навантажень (EXERCISE INTOLERANCE)</vt:lpstr>
      <vt:lpstr>Дякую за увагу! Запрошуємо на наш курс!</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Киев</dc:creator>
  <cp:lastModifiedBy>виктор</cp:lastModifiedBy>
  <cp:revision>104</cp:revision>
  <cp:lastPrinted>2020-05-12T19:37:07Z</cp:lastPrinted>
  <dcterms:created xsi:type="dcterms:W3CDTF">2018-04-16T17:25:05Z</dcterms:created>
  <dcterms:modified xsi:type="dcterms:W3CDTF">2022-04-07T08:23:18Z</dcterms:modified>
</cp:coreProperties>
</file>