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80" r:id="rId4"/>
    <p:sldId id="257" r:id="rId5"/>
    <p:sldId id="279" r:id="rId6"/>
    <p:sldId id="268" r:id="rId7"/>
    <p:sldId id="266" r:id="rId8"/>
    <p:sldId id="270" r:id="rId9"/>
    <p:sldId id="269" r:id="rId10"/>
    <p:sldId id="271" r:id="rId11"/>
    <p:sldId id="272" r:id="rId12"/>
    <p:sldId id="275" r:id="rId13"/>
    <p:sldId id="277" r:id="rId14"/>
    <p:sldId id="278" r:id="rId15"/>
    <p:sldId id="264" r:id="rId16"/>
    <p:sldId id="282" r:id="rId17"/>
    <p:sldId id="265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 Extra-Bold" panose="020B0604020202020204" charset="-52"/>
      <p:regular r:id="rId24"/>
    </p:embeddedFont>
    <p:embeddedFont>
      <p:font typeface="Raleway" panose="020B0604020202020204" charset="-52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74" autoAdjust="0"/>
  </p:normalViewPr>
  <p:slideViewPr>
    <p:cSldViewPr>
      <p:cViewPr varScale="1">
        <p:scale>
          <a:sx n="54" d="100"/>
          <a:sy n="54" d="100"/>
        </p:scale>
        <p:origin x="75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DC957-899B-4299-BC82-1BDB030F4708}" type="datetimeFigureOut">
              <a:rPr lang="uk-UA" smtClean="0"/>
              <a:t>27.12.2025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CB5D0-2EF1-4D9B-B16F-52DD06630C3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389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416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987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18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391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063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788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638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952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4965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881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956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470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41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CB5D0-2EF1-4D9B-B16F-52DD06630C3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702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01601" y="3131473"/>
            <a:ext cx="4267199" cy="41587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20619" y="9628366"/>
            <a:ext cx="2751413" cy="41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Київ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 202</a:t>
            </a:r>
            <a: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5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019841" y="2996758"/>
            <a:ext cx="10919632" cy="2641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6600" b="1" dirty="0">
                <a:ln w="12700">
                  <a:solidFill>
                    <a:srgbClr val="00206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МЕТОДИЧНО- ТЕХНІЧНА БАЗА </a:t>
            </a:r>
            <a:r>
              <a:rPr lang="uk-UA" sz="5400" b="1" dirty="0">
                <a:ln w="12700">
                  <a:solidFill>
                    <a:srgbClr val="00206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</a:t>
            </a:r>
            <a:r>
              <a:rPr lang="en-US" sz="5400" b="1" dirty="0">
                <a:ln w="12700">
                  <a:solidFill>
                    <a:srgbClr val="00206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АФЕДР</a:t>
            </a:r>
            <a:r>
              <a:rPr lang="uk-UA" sz="5400" b="1" dirty="0">
                <a:ln w="12700">
                  <a:solidFill>
                    <a:srgbClr val="00206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И</a:t>
            </a:r>
            <a:r>
              <a:rPr lang="en-US" sz="5400" b="1" dirty="0">
                <a:ln w="12700">
                  <a:solidFill>
                    <a:srgbClr val="00206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ПСИХОЛОГІЇ І ПЕДАГОГІКИ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4305300"/>
            <a:ext cx="16764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B58027-4C3A-42E1-B0BA-9059C4172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65" y="178140"/>
            <a:ext cx="2306270" cy="254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03459" y="-364370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3459" y="2261474"/>
            <a:ext cx="18402049" cy="8349556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8399665" y="-6169426"/>
            <a:ext cx="2107523" cy="16516206"/>
            <a:chOff x="0" y="-9525"/>
            <a:chExt cx="880703" cy="2999012"/>
          </a:xfrm>
        </p:grpSpPr>
        <p:sp>
          <p:nvSpPr>
            <p:cNvPr id="16" name="Freeform 7"/>
            <p:cNvSpPr/>
            <p:nvPr/>
          </p:nvSpPr>
          <p:spPr>
            <a:xfrm>
              <a:off x="220303" y="28499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917670" y="1232377"/>
            <a:ext cx="1583167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uk-UA" sz="6999" dirty="0">
                <a:solidFill>
                  <a:srgbClr val="FFFFFF"/>
                </a:solidFill>
                <a:latin typeface="Montserrat Extra-Bold"/>
              </a:rPr>
              <a:t>Психологія здоров’я</a:t>
            </a:r>
            <a:endParaRPr lang="en-US" sz="6999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14" y="2615257"/>
            <a:ext cx="4214491" cy="5860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DB2756-BEED-44C6-B64B-7646BCE72EEF}"/>
              </a:ext>
            </a:extLst>
          </p:cNvPr>
          <p:cNvSpPr txBox="1"/>
          <p:nvPr/>
        </p:nvSpPr>
        <p:spPr>
          <a:xfrm>
            <a:off x="2136170" y="8475298"/>
            <a:ext cx="5430178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600" dirty="0"/>
              <a:t>Воронова В. І.,</a:t>
            </a:r>
          </a:p>
          <a:p>
            <a:r>
              <a:rPr lang="uk-UA" sz="3600" dirty="0"/>
              <a:t>Ковальчук В. І.,</a:t>
            </a:r>
          </a:p>
          <a:p>
            <a:r>
              <a:rPr lang="uk-UA" sz="3600" dirty="0" err="1"/>
              <a:t>Ємшанова</a:t>
            </a:r>
            <a:r>
              <a:rPr lang="uk-UA" sz="3600" dirty="0"/>
              <a:t> Ю. О. – 2021 рік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CD1132-87B5-4366-8E34-2DD3EBA35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9" y="2642940"/>
            <a:ext cx="3962401" cy="53004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542875-B0D2-4264-BEBD-B726FDF9603C}"/>
              </a:ext>
            </a:extLst>
          </p:cNvPr>
          <p:cNvSpPr txBox="1"/>
          <p:nvPr/>
        </p:nvSpPr>
        <p:spPr>
          <a:xfrm>
            <a:off x="9677401" y="7943372"/>
            <a:ext cx="4876800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600" dirty="0"/>
              <a:t>Толкунова І. В.,</a:t>
            </a:r>
          </a:p>
          <a:p>
            <a:r>
              <a:rPr lang="uk-UA" sz="3600" dirty="0"/>
              <a:t>Гринь О.Р.,</a:t>
            </a:r>
          </a:p>
          <a:p>
            <a:r>
              <a:rPr lang="uk-UA" sz="3600" dirty="0"/>
              <a:t>Смоляр І. І.,</a:t>
            </a:r>
          </a:p>
          <a:p>
            <a:r>
              <a:rPr lang="uk-UA" sz="3600" dirty="0"/>
              <a:t>Голець О. В. – 2019 рік</a:t>
            </a:r>
          </a:p>
        </p:txBody>
      </p:sp>
      <p:sp>
        <p:nvSpPr>
          <p:cNvPr id="21" name="Прямоугольник 19">
            <a:extLst>
              <a:ext uri="{FF2B5EF4-FFF2-40B4-BE49-F238E27FC236}">
                <a16:creationId xmlns:a16="http://schemas.microsoft.com/office/drawing/2014/main" id="{FF7E7161-0E3E-436C-B324-B4AB878A16CA}"/>
              </a:ext>
            </a:extLst>
          </p:cNvPr>
          <p:cNvSpPr/>
          <p:nvPr/>
        </p:nvSpPr>
        <p:spPr>
          <a:xfrm>
            <a:off x="-219308" y="-36437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FDB88DBC-D502-4126-821F-C3EFA1D8A5A0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A9D376A-0AE7-47AC-9253-CAEB852E8051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CAD27923-8369-44AF-967D-8AF63442E7C9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80820AB-8A7F-4AB3-875B-9BCE1D4427CC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11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88878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03459" y="-364370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0733" y="2756990"/>
            <a:ext cx="18509789" cy="7763596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3581277" y="-2750219"/>
            <a:ext cx="1746597" cy="9267820"/>
            <a:chOff x="0" y="0"/>
            <a:chExt cx="660400" cy="2960988"/>
          </a:xfrm>
        </p:grpSpPr>
        <p:sp>
          <p:nvSpPr>
            <p:cNvPr id="16" name="Freeform 7"/>
            <p:cNvSpPr/>
            <p:nvPr/>
          </p:nvSpPr>
          <p:spPr>
            <a:xfrm>
              <a:off x="0" y="0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-170733" y="1312670"/>
            <a:ext cx="8810622" cy="102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6999" dirty="0">
                <a:solidFill>
                  <a:srgbClr val="FFFFFF"/>
                </a:solidFill>
                <a:latin typeface="Montserrat Extra-Bold"/>
              </a:rPr>
              <a:t>Конфліктологія</a:t>
            </a:r>
            <a:endParaRPr lang="en-US" sz="6999" dirty="0">
              <a:solidFill>
                <a:srgbClr val="FFFFFF"/>
              </a:solidFill>
              <a:latin typeface="Montserrat Extra-Bold"/>
            </a:endParaRPr>
          </a:p>
        </p:txBody>
      </p:sp>
      <p:grpSp>
        <p:nvGrpSpPr>
          <p:cNvPr id="20" name="Group 6"/>
          <p:cNvGrpSpPr/>
          <p:nvPr/>
        </p:nvGrpSpPr>
        <p:grpSpPr>
          <a:xfrm rot="-5399999">
            <a:off x="12338515" y="-3161119"/>
            <a:ext cx="2875993" cy="8960224"/>
            <a:chOff x="0" y="0"/>
            <a:chExt cx="660400" cy="2960988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3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4" name="TextBox 11"/>
          <p:cNvSpPr txBox="1"/>
          <p:nvPr/>
        </p:nvSpPr>
        <p:spPr>
          <a:xfrm>
            <a:off x="9194744" y="1252595"/>
            <a:ext cx="8810622" cy="998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6000" dirty="0">
                <a:solidFill>
                  <a:srgbClr val="FFFFFF"/>
                </a:solidFill>
                <a:latin typeface="Montserrat Extra-Bold"/>
              </a:rPr>
              <a:t>Клінічна психологія</a:t>
            </a:r>
            <a:endParaRPr lang="en-US" sz="60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616" y="2756989"/>
            <a:ext cx="4965576" cy="6617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9354"/>
            <a:ext cx="4853421" cy="6920386"/>
          </a:xfrm>
          <a:prstGeom prst="rect">
            <a:avLst/>
          </a:prstGeom>
        </p:spPr>
      </p:pic>
      <p:sp>
        <p:nvSpPr>
          <p:cNvPr id="25" name="Прямоугольник 19">
            <a:extLst>
              <a:ext uri="{FF2B5EF4-FFF2-40B4-BE49-F238E27FC236}">
                <a16:creationId xmlns:a16="http://schemas.microsoft.com/office/drawing/2014/main" id="{CA348F99-F3BE-470D-A7CB-18671D2CE086}"/>
              </a:ext>
            </a:extLst>
          </p:cNvPr>
          <p:cNvSpPr/>
          <p:nvPr/>
        </p:nvSpPr>
        <p:spPr>
          <a:xfrm>
            <a:off x="-219308" y="-36437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303315-14F5-4B77-A66F-8BC73DB8C739}"/>
              </a:ext>
            </a:extLst>
          </p:cNvPr>
          <p:cNvSpPr txBox="1"/>
          <p:nvPr/>
        </p:nvSpPr>
        <p:spPr>
          <a:xfrm>
            <a:off x="1455724" y="9413004"/>
            <a:ext cx="4853421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Петровська Т. В. – 2024 рік</a:t>
            </a:r>
          </a:p>
          <a:p>
            <a:pPr algn="ctr"/>
            <a:endParaRPr lang="uk-UA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53F21D-3677-483B-8E3B-28E35F5CA417}"/>
              </a:ext>
            </a:extLst>
          </p:cNvPr>
          <p:cNvSpPr txBox="1"/>
          <p:nvPr/>
        </p:nvSpPr>
        <p:spPr>
          <a:xfrm>
            <a:off x="10783308" y="9374902"/>
            <a:ext cx="5196191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Перепелиця А. В. – 2021 рік.</a:t>
            </a:r>
          </a:p>
          <a:p>
            <a:pPr algn="ctr"/>
            <a:endParaRPr lang="uk-UA" sz="3200" dirty="0"/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E5AE331E-3C10-4D35-9948-35C5E10BA729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9B3A8F75-61AD-4227-8CEF-949CFB6F1216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ED7CF986-28BB-4B29-B350-2B672328B666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48FACF5-B6BC-405F-8DBB-CB746579A4EC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12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8359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03459" y="-364370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1199" y="1007232"/>
            <a:ext cx="18509789" cy="9603798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-624546" y="2537752"/>
            <a:ext cx="10005692" cy="9378999"/>
            <a:chOff x="0" y="-9525"/>
            <a:chExt cx="787128" cy="1560681"/>
          </a:xfrm>
        </p:grpSpPr>
        <p:sp>
          <p:nvSpPr>
            <p:cNvPr id="16" name="Freeform 7"/>
            <p:cNvSpPr/>
            <p:nvPr/>
          </p:nvSpPr>
          <p:spPr>
            <a:xfrm>
              <a:off x="207223" y="16753"/>
              <a:ext cx="579905" cy="1534403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-624784" y="3350006"/>
            <a:ext cx="9756752" cy="4229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uk-UA" sz="6000" dirty="0">
                <a:solidFill>
                  <a:srgbClr val="FFFFFF"/>
                </a:solidFill>
                <a:latin typeface="Montserrat Extra-Bold"/>
              </a:rPr>
              <a:t>Психологічний  супровід підготовки кваліфікованих спортсменів</a:t>
            </a:r>
            <a:endParaRPr lang="en-US" sz="6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21" name="Прямоугольник 19">
            <a:extLst>
              <a:ext uri="{FF2B5EF4-FFF2-40B4-BE49-F238E27FC236}">
                <a16:creationId xmlns:a16="http://schemas.microsoft.com/office/drawing/2014/main" id="{FF7E7161-0E3E-436C-B324-B4AB878A16CA}"/>
              </a:ext>
            </a:extLst>
          </p:cNvPr>
          <p:cNvSpPr/>
          <p:nvPr/>
        </p:nvSpPr>
        <p:spPr>
          <a:xfrm>
            <a:off x="-219308" y="-458966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C7D6C-92F3-4598-9E01-18264D028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51" y="1203257"/>
            <a:ext cx="6175449" cy="85231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542875-B0D2-4264-BEBD-B726FDF9603C}"/>
              </a:ext>
            </a:extLst>
          </p:cNvPr>
          <p:cNvSpPr txBox="1"/>
          <p:nvPr/>
        </p:nvSpPr>
        <p:spPr>
          <a:xfrm>
            <a:off x="9445551" y="9640669"/>
            <a:ext cx="617544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Гринь О.Р. – 2024 рік.</a:t>
            </a: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E834003-7BD3-436B-A0A4-6D63762590FD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5C1AC06-C1FF-4A38-883C-CD12284702CB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7F70B64-A9F6-4E07-810B-842D071D7310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1B6C25-85DC-495A-9930-93864EAAFCBB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13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42055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03459" y="-364370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1199" y="1149062"/>
            <a:ext cx="18509789" cy="9461968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-2404643" y="4748967"/>
            <a:ext cx="12932593" cy="8968972"/>
            <a:chOff x="0" y="-9525"/>
            <a:chExt cx="876705" cy="3121361"/>
          </a:xfrm>
        </p:grpSpPr>
        <p:sp>
          <p:nvSpPr>
            <p:cNvPr id="16" name="Freeform 7"/>
            <p:cNvSpPr/>
            <p:nvPr/>
          </p:nvSpPr>
          <p:spPr>
            <a:xfrm>
              <a:off x="515748" y="26331"/>
              <a:ext cx="360957" cy="3085505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-718210" y="3028658"/>
            <a:ext cx="8610600" cy="4229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uk-UA" sz="6000" dirty="0">
                <a:solidFill>
                  <a:srgbClr val="FFFFFF"/>
                </a:solidFill>
                <a:latin typeface="Montserrat Extra-Bold"/>
              </a:rPr>
              <a:t>Методологія та організація наукових досліджень</a:t>
            </a:r>
            <a:endParaRPr lang="en-US" sz="6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21" name="Прямоугольник 19">
            <a:extLst>
              <a:ext uri="{FF2B5EF4-FFF2-40B4-BE49-F238E27FC236}">
                <a16:creationId xmlns:a16="http://schemas.microsoft.com/office/drawing/2014/main" id="{FF7E7161-0E3E-436C-B324-B4AB878A16CA}"/>
              </a:ext>
            </a:extLst>
          </p:cNvPr>
          <p:cNvSpPr/>
          <p:nvPr/>
        </p:nvSpPr>
        <p:spPr>
          <a:xfrm>
            <a:off x="-219308" y="-36437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542875-B0D2-4264-BEBD-B726FDF9603C}"/>
              </a:ext>
            </a:extLst>
          </p:cNvPr>
          <p:cNvSpPr txBox="1"/>
          <p:nvPr/>
        </p:nvSpPr>
        <p:spPr>
          <a:xfrm>
            <a:off x="13038553" y="4607077"/>
            <a:ext cx="5138904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dirty="0" err="1"/>
              <a:t>Костюкевич</a:t>
            </a:r>
            <a:r>
              <a:rPr lang="uk-UA" sz="3600" dirty="0"/>
              <a:t> В. М.,</a:t>
            </a:r>
          </a:p>
          <a:p>
            <a:pPr algn="ctr"/>
            <a:r>
              <a:rPr lang="uk-UA" sz="3600" dirty="0"/>
              <a:t>Шинкарук О. А.,</a:t>
            </a:r>
          </a:p>
          <a:p>
            <a:pPr algn="ctr"/>
            <a:r>
              <a:rPr lang="uk-UA" sz="3600" dirty="0"/>
              <a:t>Воронова В. І.,</a:t>
            </a:r>
          </a:p>
          <a:p>
            <a:pPr algn="ctr"/>
            <a:r>
              <a:rPr lang="uk-UA" sz="3600" dirty="0"/>
              <a:t>Борисова О. В. – 2019 рік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A3B702-C878-4488-98A4-00461BD5B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22" y="1889372"/>
            <a:ext cx="5571179" cy="7981348"/>
          </a:xfrm>
          <a:prstGeom prst="rect">
            <a:avLst/>
          </a:prstGeom>
        </p:spPr>
      </p:pic>
      <p:grpSp>
        <p:nvGrpSpPr>
          <p:cNvPr id="11" name="Group 8">
            <a:extLst>
              <a:ext uri="{FF2B5EF4-FFF2-40B4-BE49-F238E27FC236}">
                <a16:creationId xmlns:a16="http://schemas.microsoft.com/office/drawing/2014/main" id="{E08B5563-03E0-4E47-A30F-540F0AC95002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201BF6C-632E-487F-80A4-6413E8E54A69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2E02FCC0-11D0-4588-BFC1-EED71B241057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028F7F8-F7E5-4F28-8648-EEB2E57496AC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14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03020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03459" y="-364370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1199" y="2261474"/>
            <a:ext cx="18509789" cy="8349556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7402100" y="-6663192"/>
            <a:ext cx="3331393" cy="18757991"/>
            <a:chOff x="0" y="-9525"/>
            <a:chExt cx="876705" cy="3121361"/>
          </a:xfrm>
        </p:grpSpPr>
        <p:sp>
          <p:nvSpPr>
            <p:cNvPr id="16" name="Freeform 7"/>
            <p:cNvSpPr/>
            <p:nvPr/>
          </p:nvSpPr>
          <p:spPr>
            <a:xfrm>
              <a:off x="515748" y="26331"/>
              <a:ext cx="360957" cy="3085505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-533400" y="1149062"/>
            <a:ext cx="1850978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uk-UA" sz="6000" dirty="0">
                <a:solidFill>
                  <a:srgbClr val="FFFFFF"/>
                </a:solidFill>
                <a:latin typeface="Montserrat Extra-Bold"/>
              </a:rPr>
              <a:t>Науково-дослідна робота</a:t>
            </a:r>
            <a:endParaRPr lang="en-US" sz="6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21" name="Прямоугольник 19">
            <a:extLst>
              <a:ext uri="{FF2B5EF4-FFF2-40B4-BE49-F238E27FC236}">
                <a16:creationId xmlns:a16="http://schemas.microsoft.com/office/drawing/2014/main" id="{FF7E7161-0E3E-436C-B324-B4AB878A16CA}"/>
              </a:ext>
            </a:extLst>
          </p:cNvPr>
          <p:cNvSpPr/>
          <p:nvPr/>
        </p:nvSpPr>
        <p:spPr>
          <a:xfrm>
            <a:off x="-219308" y="-36437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85BB53-3DFB-48D3-8CB6-AF406F287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418" y="3564018"/>
            <a:ext cx="7852714" cy="5593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4C1D02-4F94-49E8-BE72-8F582F3C0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080" y="2421711"/>
            <a:ext cx="5593250" cy="78652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EFA1F6-4C7B-41A7-A68C-403E373C8720}"/>
              </a:ext>
            </a:extLst>
          </p:cNvPr>
          <p:cNvSpPr txBox="1"/>
          <p:nvPr/>
        </p:nvSpPr>
        <p:spPr>
          <a:xfrm>
            <a:off x="1192601" y="9724210"/>
            <a:ext cx="680434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600" dirty="0"/>
              <a:t>Колективна монографія - 2021 рік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F529D-7729-451E-A1EF-9B2F13A3F874}"/>
              </a:ext>
            </a:extLst>
          </p:cNvPr>
          <p:cNvSpPr txBox="1"/>
          <p:nvPr/>
        </p:nvSpPr>
        <p:spPr>
          <a:xfrm>
            <a:off x="9753600" y="6896099"/>
            <a:ext cx="487680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Щорічна Всеукраїнська наукова електронна конференція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2F6BAD82-66F4-4D0B-A091-6E6ACF329472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4D1714C-0E62-4B06-9BBB-90DE6CDDE2F0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C40F3EBD-67AC-4C7B-B2EE-7EE5E016BE0C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3F2B42-B372-49F0-AF02-FAE5D129DDE9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15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B899700-B23E-430C-836B-0D4FEAFC929A}"/>
              </a:ext>
            </a:extLst>
          </p:cNvPr>
          <p:cNvSpPr/>
          <p:nvPr/>
        </p:nvSpPr>
        <p:spPr>
          <a:xfrm>
            <a:off x="12192000" y="9530552"/>
            <a:ext cx="530621" cy="4897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B5259CB-4E78-4EB2-AE1E-3653CAD41C21}"/>
              </a:ext>
            </a:extLst>
          </p:cNvPr>
          <p:cNvSpPr/>
          <p:nvPr/>
        </p:nvSpPr>
        <p:spPr>
          <a:xfrm>
            <a:off x="9786937" y="2637022"/>
            <a:ext cx="4876800" cy="14427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7268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66904" y="0"/>
            <a:ext cx="18288000" cy="10287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7106701" y="9284785"/>
            <a:ext cx="1167603" cy="1068370"/>
            <a:chOff x="0" y="0"/>
            <a:chExt cx="1013853" cy="9276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D1CCC3-3211-43F0-8E9B-B333E248DF34}"/>
              </a:ext>
            </a:extLst>
          </p:cNvPr>
          <p:cNvSpPr txBox="1"/>
          <p:nvPr/>
        </p:nvSpPr>
        <p:spPr>
          <a:xfrm>
            <a:off x="2743200" y="3085552"/>
            <a:ext cx="14363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9">
            <a:extLst>
              <a:ext uri="{FF2B5EF4-FFF2-40B4-BE49-F238E27FC236}">
                <a16:creationId xmlns:a16="http://schemas.microsoft.com/office/drawing/2014/main" id="{ED41424E-C5ED-4A95-B7F6-30562700F2E1}"/>
              </a:ext>
            </a:extLst>
          </p:cNvPr>
          <p:cNvSpPr/>
          <p:nvPr/>
        </p:nvSpPr>
        <p:spPr>
          <a:xfrm>
            <a:off x="0" y="-364373"/>
            <a:ext cx="18354904" cy="2133705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</a:p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на плагіат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533E6-4876-4230-BBEB-08C6A88F9920}"/>
              </a:ext>
            </a:extLst>
          </p:cNvPr>
          <p:cNvSpPr txBox="1"/>
          <p:nvPr/>
        </p:nvSpPr>
        <p:spPr>
          <a:xfrm>
            <a:off x="170688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16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730B5B-426D-411B-A373-4B610C7BB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2" y="2138467"/>
            <a:ext cx="16137707" cy="78205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6690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799999">
            <a:off x="15028174" y="8900052"/>
            <a:ext cx="1331766" cy="9189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799999" flipH="1">
            <a:off x="914400" y="1984448"/>
            <a:ext cx="1331766" cy="91891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7106701" y="9284785"/>
            <a:ext cx="1167603" cy="1068370"/>
            <a:chOff x="0" y="0"/>
            <a:chExt cx="1013853" cy="9276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D1CCC3-3211-43F0-8E9B-B333E248DF34}"/>
              </a:ext>
            </a:extLst>
          </p:cNvPr>
          <p:cNvSpPr txBox="1"/>
          <p:nvPr/>
        </p:nvSpPr>
        <p:spPr>
          <a:xfrm>
            <a:off x="2743200" y="3085552"/>
            <a:ext cx="143635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видана література відповідає програмам дисциплін.</a:t>
            </a:r>
          </a:p>
          <a:p>
            <a:pPr algn="just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більшість дисциплін кафедри забезпечені навчально-методичною літературою, яка розроблена та видана науково-педагогічними працівниками кафедри. Вона є доступною для здобувачів. Ця література є в бібліотеці, </a:t>
            </a:r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репозитарії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на відповідних сторінках дисциплін на платформі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Moodle.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9">
            <a:extLst>
              <a:ext uri="{FF2B5EF4-FFF2-40B4-BE49-F238E27FC236}">
                <a16:creationId xmlns:a16="http://schemas.microsoft.com/office/drawing/2014/main" id="{ED41424E-C5ED-4A95-B7F6-30562700F2E1}"/>
              </a:ext>
            </a:extLst>
          </p:cNvPr>
          <p:cNvSpPr/>
          <p:nvPr/>
        </p:nvSpPr>
        <p:spPr>
          <a:xfrm>
            <a:off x="0" y="-364373"/>
            <a:ext cx="18354904" cy="2133705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 покращення методичного забезпечення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533E6-4876-4230-BBEB-08C6A88F9920}"/>
              </a:ext>
            </a:extLst>
          </p:cNvPr>
          <p:cNvSpPr txBox="1"/>
          <p:nvPr/>
        </p:nvSpPr>
        <p:spPr>
          <a:xfrm>
            <a:off x="170688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16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13145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66012" y="4229100"/>
            <a:ext cx="7355976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4F7386"/>
                </a:solidFill>
                <a:latin typeface="Montserrat Extra-Bold"/>
              </a:rPr>
              <a:t>ДЯКУЮ ЗА УВАГУ!</a:t>
            </a:r>
          </a:p>
        </p:txBody>
      </p:sp>
      <p:sp>
        <p:nvSpPr>
          <p:cNvPr id="4" name="AutoShape 4"/>
          <p:cNvSpPr/>
          <p:nvPr/>
        </p:nvSpPr>
        <p:spPr>
          <a:xfrm rot="-10800000">
            <a:off x="734073" y="5000625"/>
            <a:ext cx="4361153" cy="0"/>
          </a:xfrm>
          <a:prstGeom prst="line">
            <a:avLst/>
          </a:prstGeom>
          <a:ln w="285750" cap="rnd">
            <a:solidFill>
              <a:srgbClr val="4F73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10800000">
            <a:off x="13192773" y="5000625"/>
            <a:ext cx="4361153" cy="0"/>
          </a:xfrm>
          <a:prstGeom prst="line">
            <a:avLst/>
          </a:prstGeom>
          <a:ln w="285750" cap="rnd">
            <a:solidFill>
              <a:srgbClr val="4F738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28225" y="0"/>
            <a:ext cx="18542515" cy="10368605"/>
          </a:xfrm>
          <a:prstGeom prst="rect">
            <a:avLst/>
          </a:prstGeom>
        </p:spPr>
      </p:pic>
      <p:grpSp>
        <p:nvGrpSpPr>
          <p:cNvPr id="22" name="Group 8">
            <a:extLst>
              <a:ext uri="{FF2B5EF4-FFF2-40B4-BE49-F238E27FC236}">
                <a16:creationId xmlns:a16="http://schemas.microsoft.com/office/drawing/2014/main" id="{C0EE01F9-7ACE-4737-89E1-53BAACC39742}"/>
              </a:ext>
            </a:extLst>
          </p:cNvPr>
          <p:cNvGrpSpPr/>
          <p:nvPr/>
        </p:nvGrpSpPr>
        <p:grpSpPr>
          <a:xfrm>
            <a:off x="17465103" y="9363968"/>
            <a:ext cx="1041092" cy="855464"/>
            <a:chOff x="0" y="0"/>
            <a:chExt cx="1013853" cy="92768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E45F2E7C-A089-4D9F-B7C5-4012F2CC1B03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92D6408A-E5A1-464C-AE94-30E915ADD632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57D61D6-A7BA-447A-8C0E-579D9C9F70B2}"/>
              </a:ext>
            </a:extLst>
          </p:cNvPr>
          <p:cNvSpPr txBox="1"/>
          <p:nvPr/>
        </p:nvSpPr>
        <p:spPr>
          <a:xfrm>
            <a:off x="17297330" y="9542629"/>
            <a:ext cx="1376638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3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7DC4FD-9F3F-42A1-99E2-209C17DCB9A3}"/>
              </a:ext>
            </a:extLst>
          </p:cNvPr>
          <p:cNvSpPr/>
          <p:nvPr/>
        </p:nvSpPr>
        <p:spPr>
          <a:xfrm>
            <a:off x="2362200" y="495300"/>
            <a:ext cx="2650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/>
              <a:t>Територія</a:t>
            </a:r>
            <a:r>
              <a:rPr lang="ru-RU" sz="4800" b="1" dirty="0"/>
              <a:t>  </a:t>
            </a:r>
            <a:r>
              <a:rPr lang="ru-RU" sz="4800" b="1" dirty="0" err="1"/>
              <a:t>університету</a:t>
            </a:r>
            <a:r>
              <a:rPr lang="ru-RU" sz="4800" b="1" dirty="0"/>
              <a:t> </a:t>
            </a:r>
            <a:r>
              <a:rPr lang="ru-RU" sz="4800" b="1" dirty="0" err="1"/>
              <a:t>налічує</a:t>
            </a:r>
            <a:r>
              <a:rPr lang="ru-RU" sz="4800" b="1" dirty="0"/>
              <a:t>  8 </a:t>
            </a:r>
            <a:r>
              <a:rPr lang="ru-RU" sz="4800" b="1" dirty="0" err="1"/>
              <a:t>навчальних</a:t>
            </a:r>
            <a:r>
              <a:rPr lang="ru-RU" sz="4800" b="1" dirty="0"/>
              <a:t> </a:t>
            </a:r>
            <a:r>
              <a:rPr lang="ru-RU" sz="4800" b="1" dirty="0" err="1"/>
              <a:t>корпусів</a:t>
            </a:r>
            <a:r>
              <a:rPr lang="ru-RU" sz="4800" b="1" dirty="0"/>
              <a:t> </a:t>
            </a:r>
            <a:endParaRPr lang="uk-UA" sz="4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80B47B-ABC0-4BFE-92ED-FB6E6CD3F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77" y="1965769"/>
            <a:ext cx="5765223" cy="776573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09B950A-CF79-48C8-B2CD-5E0CD880BCD2}"/>
              </a:ext>
            </a:extLst>
          </p:cNvPr>
          <p:cNvSpPr/>
          <p:nvPr/>
        </p:nvSpPr>
        <p:spPr>
          <a:xfrm>
            <a:off x="1143000" y="9593507"/>
            <a:ext cx="16103906" cy="744371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1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54517" y="0"/>
            <a:ext cx="18542515" cy="10335421"/>
          </a:xfrm>
          <a:prstGeom prst="rect">
            <a:avLst/>
          </a:prstGeom>
        </p:spPr>
      </p:pic>
      <p:grpSp>
        <p:nvGrpSpPr>
          <p:cNvPr id="22" name="Group 8">
            <a:extLst>
              <a:ext uri="{FF2B5EF4-FFF2-40B4-BE49-F238E27FC236}">
                <a16:creationId xmlns:a16="http://schemas.microsoft.com/office/drawing/2014/main" id="{C0EE01F9-7ACE-4737-89E1-53BAACC39742}"/>
              </a:ext>
            </a:extLst>
          </p:cNvPr>
          <p:cNvGrpSpPr/>
          <p:nvPr/>
        </p:nvGrpSpPr>
        <p:grpSpPr>
          <a:xfrm>
            <a:off x="17246906" y="9585900"/>
            <a:ext cx="1041092" cy="855464"/>
            <a:chOff x="0" y="0"/>
            <a:chExt cx="1013853" cy="927688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E45F2E7C-A089-4D9F-B7C5-4012F2CC1B03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92D6408A-E5A1-464C-AE94-30E915ADD632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57D61D6-A7BA-447A-8C0E-579D9C9F70B2}"/>
              </a:ext>
            </a:extLst>
          </p:cNvPr>
          <p:cNvSpPr txBox="1"/>
          <p:nvPr/>
        </p:nvSpPr>
        <p:spPr>
          <a:xfrm>
            <a:off x="17218683" y="9731501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3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064083-8D71-4D8C-9033-0C4C164E57E6}"/>
              </a:ext>
            </a:extLst>
          </p:cNvPr>
          <p:cNvSpPr/>
          <p:nvPr/>
        </p:nvSpPr>
        <p:spPr>
          <a:xfrm>
            <a:off x="457200" y="266700"/>
            <a:ext cx="1744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/>
              <a:t>Кафедра </a:t>
            </a:r>
            <a:r>
              <a:rPr lang="ru-RU" sz="4800" b="1" dirty="0" err="1"/>
              <a:t>психології</a:t>
            </a:r>
            <a:r>
              <a:rPr lang="ru-RU" sz="4800" b="1" dirty="0"/>
              <a:t> і </a:t>
            </a:r>
            <a:r>
              <a:rPr lang="ru-RU" sz="4800" b="1" dirty="0" err="1"/>
              <a:t>педагогіки</a:t>
            </a:r>
            <a:r>
              <a:rPr lang="ru-RU" sz="4800" dirty="0"/>
              <a:t> </a:t>
            </a:r>
            <a:r>
              <a:rPr lang="ru-RU" sz="4800" b="1" dirty="0" err="1"/>
              <a:t>знаходиться</a:t>
            </a:r>
            <a:r>
              <a:rPr lang="ru-RU" sz="4800" b="1" dirty="0"/>
              <a:t> в 4 </a:t>
            </a:r>
            <a:r>
              <a:rPr lang="ru-RU" sz="4800" b="1" dirty="0" err="1"/>
              <a:t>корпусі</a:t>
            </a:r>
            <a:r>
              <a:rPr lang="ru-RU" sz="4800" b="1" dirty="0"/>
              <a:t> на 2 </a:t>
            </a:r>
            <a:r>
              <a:rPr lang="ru-RU" sz="4800" b="1" dirty="0" err="1"/>
              <a:t>поверсі</a:t>
            </a:r>
            <a:r>
              <a:rPr lang="ru-RU" sz="4800" b="1" dirty="0"/>
              <a:t> </a:t>
            </a:r>
            <a:r>
              <a:rPr lang="ru-RU" sz="4800" b="1" dirty="0" err="1"/>
              <a:t>каб</a:t>
            </a:r>
            <a:r>
              <a:rPr lang="ru-RU" sz="4800" b="1" dirty="0"/>
              <a:t>. 211. </a:t>
            </a:r>
            <a:r>
              <a:rPr lang="ru-RU" sz="4800" b="1" dirty="0" err="1"/>
              <a:t>Розташовано</a:t>
            </a:r>
            <a:r>
              <a:rPr lang="ru-RU" sz="4800" b="1" dirty="0"/>
              <a:t> 2 </a:t>
            </a:r>
            <a:r>
              <a:rPr lang="ru-RU" sz="4800" b="1" dirty="0" err="1"/>
              <a:t>лекційних</a:t>
            </a:r>
            <a:r>
              <a:rPr lang="ru-RU" sz="4800" b="1" dirty="0"/>
              <a:t> </a:t>
            </a:r>
            <a:r>
              <a:rPr lang="ru-RU" sz="4800" b="1" dirty="0" err="1"/>
              <a:t>кабінети</a:t>
            </a:r>
            <a:r>
              <a:rPr lang="ru-RU" sz="4800" b="1" dirty="0"/>
              <a:t> 108, 213</a:t>
            </a:r>
            <a:endParaRPr lang="uk-UA" sz="4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BE973B-6433-410C-82F0-79A06F8A2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3" y="2850538"/>
            <a:ext cx="7563428" cy="70198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6049AF-403F-4F9B-A39D-862CACA331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60" y="6285780"/>
            <a:ext cx="5536768" cy="3963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8227C9-4492-495E-B3C7-E2AEF001B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71" y="2103061"/>
            <a:ext cx="5292429" cy="39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9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799999">
            <a:off x="15596240" y="9348804"/>
            <a:ext cx="1331766" cy="91891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399999">
            <a:off x="5827499" y="-1632365"/>
            <a:ext cx="6401020" cy="16480237"/>
            <a:chOff x="0" y="0"/>
            <a:chExt cx="864317" cy="23294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4317" cy="2329414"/>
            </a:xfrm>
            <a:custGeom>
              <a:avLst/>
              <a:gdLst/>
              <a:ahLst/>
              <a:cxnLst/>
              <a:rect l="l" t="t" r="r" b="b"/>
              <a:pathLst>
                <a:path w="864317" h="2329414">
                  <a:moveTo>
                    <a:pt x="288261" y="2310345"/>
                  </a:moveTo>
                  <a:cubicBezTo>
                    <a:pt x="332573" y="2321859"/>
                    <a:pt x="382949" y="2329414"/>
                    <a:pt x="432391" y="2329414"/>
                  </a:cubicBezTo>
                  <a:cubicBezTo>
                    <a:pt x="481835" y="2329414"/>
                    <a:pt x="529412" y="2322937"/>
                    <a:pt x="573256" y="2311423"/>
                  </a:cubicBezTo>
                  <a:cubicBezTo>
                    <a:pt x="574191" y="2311064"/>
                    <a:pt x="575123" y="2311064"/>
                    <a:pt x="576056" y="2310704"/>
                  </a:cubicBezTo>
                  <a:cubicBezTo>
                    <a:pt x="740710" y="2264649"/>
                    <a:pt x="861985" y="2143035"/>
                    <a:pt x="864317" y="1967224"/>
                  </a:cubicBezTo>
                  <a:lnTo>
                    <a:pt x="864317" y="0"/>
                  </a:lnTo>
                  <a:lnTo>
                    <a:pt x="0" y="0"/>
                  </a:lnTo>
                  <a:lnTo>
                    <a:pt x="0" y="1965764"/>
                  </a:lnTo>
                  <a:cubicBezTo>
                    <a:pt x="2332" y="2143754"/>
                    <a:pt x="121741" y="2265369"/>
                    <a:pt x="288261" y="2310345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799999" flipH="1">
            <a:off x="664560" y="2411673"/>
            <a:ext cx="1331766" cy="91891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25878" y="419532"/>
            <a:ext cx="14236245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dirty="0">
                <a:solidFill>
                  <a:schemeClr val="accent1">
                    <a:lumMod val="50000"/>
                  </a:schemeClr>
                </a:solidFill>
                <a:latin typeface="Montserrat Extra-Bold" panose="020B0604020202020204" charset="-52"/>
              </a:rPr>
              <a:t>М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Montserrat Extra-Bold" panose="020B0604020202020204" charset="-52"/>
              </a:rPr>
              <a:t>етодична робота кафедри </a:t>
            </a:r>
          </a:p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Montserrat Extra-Bold" panose="020B0604020202020204" charset="-52"/>
              </a:rPr>
              <a:t>організується і проводиться відповідно до </a:t>
            </a:r>
          </a:p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Montserrat Extra-Bold" panose="020B0604020202020204" charset="-52"/>
              </a:rPr>
              <a:t>вимог Законів України «Про освіту», </a:t>
            </a:r>
          </a:p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Montserrat Extra-Bold" panose="020B0604020202020204" charset="-52"/>
              </a:rPr>
              <a:t>«Про вищу освіту», «Про мову».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Montserrat Extra-Bold" panose="020B0604020202020204" charset="-52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1069317" y="3928587"/>
            <a:ext cx="1614936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800" dirty="0">
                <a:solidFill>
                  <a:schemeClr val="bg1"/>
                </a:solidFill>
              </a:rPr>
              <a:t>Основні компоненти методичного забезпечення, які має кафедра для організації навчального процесу:</a:t>
            </a:r>
          </a:p>
          <a:p>
            <a:pPr marL="571500" indent="-571500">
              <a:buFontTx/>
              <a:buChar char="-"/>
            </a:pPr>
            <a:r>
              <a:rPr lang="uk-UA" sz="4800" dirty="0">
                <a:solidFill>
                  <a:schemeClr val="bg1"/>
                </a:solidFill>
              </a:rPr>
              <a:t>робочі програми з обов’язкових та вибіркових навчальних дисциплін та силабуси;</a:t>
            </a:r>
          </a:p>
          <a:p>
            <a:pPr marL="571500" indent="-571500">
              <a:buFontTx/>
              <a:buChar char="-"/>
            </a:pPr>
            <a:r>
              <a:rPr lang="uk-UA" sz="4800" dirty="0">
                <a:solidFill>
                  <a:schemeClr val="bg1"/>
                </a:solidFill>
              </a:rPr>
              <a:t>підручники, навчальні посібники, навчально-методичні, методичні посібники та дидактичні матеріали з дисциплін для самостійної </a:t>
            </a:r>
            <a:r>
              <a:rPr lang="uk-UA" sz="4800">
                <a:solidFill>
                  <a:schemeClr val="bg1"/>
                </a:solidFill>
              </a:rPr>
              <a:t>роботи здобувачів.</a:t>
            </a:r>
            <a:endParaRPr lang="en-US" sz="4800" dirty="0">
              <a:solidFill>
                <a:schemeClr val="bg1"/>
              </a:solidFill>
              <a:latin typeface="Raleway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E889595B-0287-4FBF-8239-1555B8BC68D4}"/>
              </a:ext>
            </a:extLst>
          </p:cNvPr>
          <p:cNvGrpSpPr/>
          <p:nvPr/>
        </p:nvGrpSpPr>
        <p:grpSpPr>
          <a:xfrm>
            <a:off x="17120397" y="9295064"/>
            <a:ext cx="1167603" cy="1068370"/>
            <a:chOff x="0" y="0"/>
            <a:chExt cx="1013853" cy="927688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C46E86E-34B2-47DC-BDCA-05C9354FE221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68471014-6B56-4E61-82C6-87B7D9977DB9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857814-D260-4902-81DC-C60D943D131F}"/>
              </a:ext>
            </a:extLst>
          </p:cNvPr>
          <p:cNvSpPr txBox="1"/>
          <p:nvPr/>
        </p:nvSpPr>
        <p:spPr>
          <a:xfrm>
            <a:off x="17218683" y="9531333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2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304850" y="1257300"/>
            <a:ext cx="18542515" cy="9038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105" y="-96290"/>
            <a:ext cx="9019167" cy="10410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1" y="1714500"/>
            <a:ext cx="6548851" cy="7944221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12065026" y="-2301953"/>
            <a:ext cx="2656312" cy="9167414"/>
            <a:chOff x="-67686" y="-67452"/>
            <a:chExt cx="728086" cy="2960988"/>
          </a:xfrm>
        </p:grpSpPr>
        <p:sp>
          <p:nvSpPr>
            <p:cNvPr id="16" name="Freeform 7"/>
            <p:cNvSpPr/>
            <p:nvPr/>
          </p:nvSpPr>
          <p:spPr>
            <a:xfrm>
              <a:off x="-67686" y="-67452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9220607" y="1790700"/>
            <a:ext cx="6561399" cy="102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6999" dirty="0">
                <a:solidFill>
                  <a:srgbClr val="FFFFFF"/>
                </a:solidFill>
                <a:latin typeface="Montserrat Extra-Bold"/>
              </a:rPr>
              <a:t>«Педагогіка»</a:t>
            </a:r>
            <a:endParaRPr lang="en-US" sz="6999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254517" y="-11430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00940" y="2873512"/>
            <a:ext cx="77964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800" dirty="0"/>
              <a:t>Петровська Т. В., 2018 р.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64E1538F-7747-451B-BCD1-6B1DF8093D2B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536265D-9E2D-45E5-AEB9-7E917EA1F9A9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795E14F3-7249-42FC-B2F0-CCE4C0A5400D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779CDE-AE36-47C0-83D6-4D509C4A13BF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6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19D883-7A1B-4F4A-9BA8-3B127EB5A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22289"/>
            <a:ext cx="5927735" cy="63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187611" y="-54417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7365" y="2764581"/>
            <a:ext cx="18509789" cy="8156397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8584614" y="-5714618"/>
            <a:ext cx="1757351" cy="15201047"/>
            <a:chOff x="0" y="0"/>
            <a:chExt cx="660400" cy="2960988"/>
          </a:xfrm>
        </p:grpSpPr>
        <p:sp>
          <p:nvSpPr>
            <p:cNvPr id="16" name="Freeform 7"/>
            <p:cNvSpPr/>
            <p:nvPr/>
          </p:nvSpPr>
          <p:spPr>
            <a:xfrm>
              <a:off x="0" y="0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2857742" y="1425110"/>
            <a:ext cx="13683853" cy="1029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6999" dirty="0">
                <a:solidFill>
                  <a:srgbClr val="FFFFFF"/>
                </a:solidFill>
                <a:latin typeface="Montserrat Extra-Bold"/>
              </a:rPr>
              <a:t>Педагогічна майстерність</a:t>
            </a:r>
            <a:endParaRPr lang="en-US" sz="6999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3935" y="3940131"/>
            <a:ext cx="7522419" cy="5171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66" y="2764583"/>
            <a:ext cx="5439524" cy="756640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219308" y="-36437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79844" y="9273519"/>
            <a:ext cx="5232660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Петровська Т. В. – 2015 рік</a:t>
            </a:r>
          </a:p>
          <a:p>
            <a:pPr algn="ctr"/>
            <a:endParaRPr lang="uk-UA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1775810" y="9253768"/>
            <a:ext cx="5526478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Петровська Т. В., </a:t>
            </a:r>
          </a:p>
          <a:p>
            <a:pPr algn="ctr"/>
            <a:r>
              <a:rPr lang="uk-UA" sz="3200" dirty="0"/>
              <a:t>Жукова Г. В., 2024 рік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9FABD776-2707-4182-8F71-6260B6F5A623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B2DC6FD-96C8-4BF9-8C85-2D3D0BB825C3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9468C753-5C64-45D0-B910-21ED7E1CF485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6C95100-BAEB-45DC-9047-E3BA2A070733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7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58471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76927" y="-2241"/>
            <a:ext cx="18542515" cy="10289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6927" y="3859180"/>
            <a:ext cx="18509789" cy="6427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53" y="1545724"/>
            <a:ext cx="5758914" cy="7413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36" y="2281103"/>
            <a:ext cx="5634389" cy="7548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9BC7A8-E507-4CDD-B99F-99BC86C82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" y="2021931"/>
            <a:ext cx="5308423" cy="7222344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8233264" y="-7482668"/>
            <a:ext cx="1615725" cy="17971975"/>
            <a:chOff x="0" y="0"/>
            <a:chExt cx="660400" cy="2960988"/>
          </a:xfrm>
        </p:grpSpPr>
        <p:sp>
          <p:nvSpPr>
            <p:cNvPr id="16" name="Freeform 7"/>
            <p:cNvSpPr/>
            <p:nvPr/>
          </p:nvSpPr>
          <p:spPr>
            <a:xfrm>
              <a:off x="0" y="0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5107600" y="1032699"/>
            <a:ext cx="7773459" cy="102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6999" dirty="0">
                <a:solidFill>
                  <a:srgbClr val="FFFFFF"/>
                </a:solidFill>
                <a:latin typeface="Montserrat Extra-Bold"/>
              </a:rPr>
              <a:t>Психологія</a:t>
            </a:r>
            <a:endParaRPr lang="en-US" sz="6999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219308" y="-364372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1409" y="8742809"/>
            <a:ext cx="5634389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Воронова В. І., </a:t>
            </a:r>
          </a:p>
          <a:p>
            <a:pPr algn="ctr"/>
            <a:r>
              <a:rPr lang="uk-UA" sz="3200" dirty="0" err="1"/>
              <a:t>Ємшанова</a:t>
            </a:r>
            <a:r>
              <a:rPr lang="uk-UA" sz="3200" dirty="0"/>
              <a:t> Ю. О, Ковальчук В. І. – 2018 рік.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84757-7898-486E-9D61-3D14B875C246}"/>
              </a:ext>
            </a:extLst>
          </p:cNvPr>
          <p:cNvSpPr txBox="1"/>
          <p:nvPr/>
        </p:nvSpPr>
        <p:spPr>
          <a:xfrm>
            <a:off x="11884625" y="8933796"/>
            <a:ext cx="5781524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Воронова В. І., </a:t>
            </a:r>
          </a:p>
          <a:p>
            <a:pPr algn="ctr"/>
            <a:r>
              <a:rPr lang="uk-UA" sz="3200" dirty="0" err="1"/>
              <a:t>Ємшанова</a:t>
            </a:r>
            <a:r>
              <a:rPr lang="uk-UA" sz="3200" dirty="0"/>
              <a:t> Ю. О. – 2015 рік.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777792-4E5D-49C4-B09D-9D3FE156F47D}"/>
              </a:ext>
            </a:extLst>
          </p:cNvPr>
          <p:cNvSpPr txBox="1"/>
          <p:nvPr/>
        </p:nvSpPr>
        <p:spPr>
          <a:xfrm>
            <a:off x="-85235" y="9144996"/>
            <a:ext cx="5781524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Воронова В. І., </a:t>
            </a:r>
          </a:p>
          <a:p>
            <a:pPr algn="ctr"/>
            <a:r>
              <a:rPr lang="uk-UA" sz="3200" dirty="0"/>
              <a:t>Ковальчук В. І. – 2024 рік.</a:t>
            </a:r>
          </a:p>
        </p:txBody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C8B717CE-51CD-43B2-9DB3-2E483B1D41AD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2F24C69-3A03-40EB-B389-B335CB917DF2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F365A11C-DA92-4D6C-95AE-A956D6AAD3BF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245BE0-A9D7-443A-BAE6-8D0432C4AC12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8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97927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39275" y="-688399"/>
            <a:ext cx="18542515" cy="11390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9275" y="152553"/>
            <a:ext cx="17683072" cy="10515600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11071954" y="-2565841"/>
            <a:ext cx="3785650" cy="10646444"/>
            <a:chOff x="0" y="0"/>
            <a:chExt cx="660400" cy="2960988"/>
          </a:xfrm>
        </p:grpSpPr>
        <p:sp>
          <p:nvSpPr>
            <p:cNvPr id="16" name="Freeform 7"/>
            <p:cNvSpPr/>
            <p:nvPr/>
          </p:nvSpPr>
          <p:spPr>
            <a:xfrm>
              <a:off x="0" y="0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7673253" y="1292631"/>
            <a:ext cx="9713447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6999" dirty="0">
                <a:solidFill>
                  <a:srgbClr val="FFFFFF"/>
                </a:solidFill>
                <a:latin typeface="Montserrat Extra-Bold"/>
              </a:rPr>
              <a:t>Основи вікової та гендерної психології</a:t>
            </a:r>
            <a:endParaRPr lang="en-US" sz="6999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4" y="672048"/>
            <a:ext cx="7380922" cy="10030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9B4C5-83C9-452B-A291-3CFA03F0F4C7}"/>
              </a:ext>
            </a:extLst>
          </p:cNvPr>
          <p:cNvSpPr txBox="1"/>
          <p:nvPr/>
        </p:nvSpPr>
        <p:spPr>
          <a:xfrm>
            <a:off x="7641556" y="4657015"/>
            <a:ext cx="3559844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600" dirty="0"/>
              <a:t>Петровська Т. В.,</a:t>
            </a:r>
          </a:p>
          <a:p>
            <a:r>
              <a:rPr lang="uk-UA" sz="3600" dirty="0"/>
              <a:t>Толкунова І. В.,</a:t>
            </a:r>
          </a:p>
          <a:p>
            <a:r>
              <a:rPr lang="uk-UA" sz="3600" dirty="0"/>
              <a:t>Жукова Г. В.,</a:t>
            </a:r>
          </a:p>
          <a:p>
            <a:r>
              <a:rPr lang="uk-UA" sz="3600" dirty="0" err="1"/>
              <a:t>Курдибаха</a:t>
            </a:r>
            <a:r>
              <a:rPr lang="uk-UA" sz="3600" dirty="0"/>
              <a:t> О. М.,</a:t>
            </a:r>
          </a:p>
          <a:p>
            <a:r>
              <a:rPr lang="uk-UA" sz="3600" dirty="0"/>
              <a:t>Булгакова Т. М. – 2021 рік.</a:t>
            </a:r>
          </a:p>
        </p:txBody>
      </p:sp>
      <p:sp>
        <p:nvSpPr>
          <p:cNvPr id="11" name="Прямоугольник 19">
            <a:extLst>
              <a:ext uri="{FF2B5EF4-FFF2-40B4-BE49-F238E27FC236}">
                <a16:creationId xmlns:a16="http://schemas.microsoft.com/office/drawing/2014/main" id="{0B9C5544-E236-4CD4-A196-ED0A2A7B5A50}"/>
              </a:ext>
            </a:extLst>
          </p:cNvPr>
          <p:cNvSpPr/>
          <p:nvPr/>
        </p:nvSpPr>
        <p:spPr>
          <a:xfrm>
            <a:off x="-296372" y="-685801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3A7FD9B0-72BF-42A2-AD40-2F1044343747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23F9C16-8D0D-4D16-A5AB-B85BCD8166EE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FF7CE851-5F93-43F3-8BB7-04A75C9EA3D6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75F01F6-9924-4E7E-A01D-8D59F65125CA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9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07690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-203459" y="-364370"/>
            <a:ext cx="18542515" cy="10975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1789" y="1562100"/>
            <a:ext cx="18509789" cy="9048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80" y="2049546"/>
            <a:ext cx="5714964" cy="7056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13" y="1670583"/>
            <a:ext cx="5563513" cy="7092417"/>
          </a:xfrm>
          <a:prstGeom prst="rect">
            <a:avLst/>
          </a:prstGeom>
        </p:spPr>
      </p:pic>
      <p:grpSp>
        <p:nvGrpSpPr>
          <p:cNvPr id="15" name="Group 6"/>
          <p:cNvGrpSpPr/>
          <p:nvPr/>
        </p:nvGrpSpPr>
        <p:grpSpPr>
          <a:xfrm rot="-5399999">
            <a:off x="8799973" y="-6693519"/>
            <a:ext cx="1197711" cy="16359257"/>
            <a:chOff x="0" y="-9525"/>
            <a:chExt cx="660400" cy="2970513"/>
          </a:xfrm>
        </p:grpSpPr>
        <p:sp>
          <p:nvSpPr>
            <p:cNvPr id="17" name="TextBox 8"/>
            <p:cNvSpPr txBox="1"/>
            <p:nvPr/>
          </p:nvSpPr>
          <p:spPr>
            <a:xfrm>
              <a:off x="0" y="-9525"/>
              <a:ext cx="660400" cy="69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  <p:sp>
          <p:nvSpPr>
            <p:cNvPr id="16" name="Freeform 7"/>
            <p:cNvSpPr/>
            <p:nvPr/>
          </p:nvSpPr>
          <p:spPr>
            <a:xfrm>
              <a:off x="0" y="0"/>
              <a:ext cx="660400" cy="2960988"/>
            </a:xfrm>
            <a:custGeom>
              <a:avLst/>
              <a:gdLst/>
              <a:ahLst/>
              <a:cxnLst/>
              <a:rect l="l" t="t" r="r" b="b"/>
              <a:pathLst>
                <a:path w="660400" h="2960988">
                  <a:moveTo>
                    <a:pt x="220252" y="2941919"/>
                  </a:moveTo>
                  <a:cubicBezTo>
                    <a:pt x="254109" y="2953433"/>
                    <a:pt x="292600" y="2960988"/>
                    <a:pt x="330378" y="2960988"/>
                  </a:cubicBezTo>
                  <a:cubicBezTo>
                    <a:pt x="368157" y="2960988"/>
                    <a:pt x="404509" y="2954511"/>
                    <a:pt x="438009" y="2942997"/>
                  </a:cubicBezTo>
                  <a:cubicBezTo>
                    <a:pt x="438723" y="2942638"/>
                    <a:pt x="439435" y="2942638"/>
                    <a:pt x="440148" y="2942278"/>
                  </a:cubicBezTo>
                  <a:cubicBezTo>
                    <a:pt x="565955" y="2896223"/>
                    <a:pt x="658618" y="2774609"/>
                    <a:pt x="660400" y="258476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582850"/>
                  </a:lnTo>
                  <a:cubicBezTo>
                    <a:pt x="1782" y="2775328"/>
                    <a:pt x="93019" y="2896943"/>
                    <a:pt x="220252" y="2941919"/>
                  </a:cubicBezTo>
                  <a:close/>
                </a:path>
              </a:pathLst>
            </a:custGeom>
            <a:solidFill>
              <a:srgbClr val="4F7386"/>
            </a:solidFill>
          </p:spPr>
        </p:sp>
      </p:grpSp>
      <p:sp>
        <p:nvSpPr>
          <p:cNvPr id="18" name="TextBox 11"/>
          <p:cNvSpPr txBox="1"/>
          <p:nvPr/>
        </p:nvSpPr>
        <p:spPr>
          <a:xfrm>
            <a:off x="228600" y="907833"/>
            <a:ext cx="1736818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7200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uk-UA" sz="4400" dirty="0">
                <a:solidFill>
                  <a:srgbClr val="FFFFFF"/>
                </a:solidFill>
                <a:latin typeface="Montserrat Extra-Bold"/>
              </a:rPr>
              <a:t>Психологія здорового способу життя ФВ і спорту</a:t>
            </a:r>
            <a:endParaRPr lang="en-US" sz="44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44E58-BFFC-41F7-BD95-8D8F8CAD2CB4}"/>
              </a:ext>
            </a:extLst>
          </p:cNvPr>
          <p:cNvSpPr txBox="1"/>
          <p:nvPr/>
        </p:nvSpPr>
        <p:spPr>
          <a:xfrm>
            <a:off x="1976410" y="8502004"/>
            <a:ext cx="5714964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Воронова В. І. – 2018 рік.</a:t>
            </a:r>
          </a:p>
          <a:p>
            <a:pPr algn="ctr"/>
            <a:endParaRPr lang="uk-UA" sz="3600" dirty="0"/>
          </a:p>
          <a:p>
            <a:pPr algn="ctr"/>
            <a:endParaRPr lang="uk-UA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A8327-EFCE-447E-9DEA-C6B4F285CA3B}"/>
              </a:ext>
            </a:extLst>
          </p:cNvPr>
          <p:cNvSpPr txBox="1"/>
          <p:nvPr/>
        </p:nvSpPr>
        <p:spPr>
          <a:xfrm>
            <a:off x="9881713" y="8502004"/>
            <a:ext cx="5578753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Воронова В. І.,</a:t>
            </a:r>
          </a:p>
          <a:p>
            <a:pPr algn="ctr"/>
            <a:r>
              <a:rPr lang="uk-UA" sz="3600" dirty="0"/>
              <a:t>Ковальчук В. І.,</a:t>
            </a:r>
          </a:p>
          <a:p>
            <a:pPr algn="ctr"/>
            <a:r>
              <a:rPr lang="uk-UA" sz="3600" dirty="0" err="1"/>
              <a:t>Ємшанова</a:t>
            </a:r>
            <a:r>
              <a:rPr lang="uk-UA" sz="3600" dirty="0"/>
              <a:t> Ю. О.</a:t>
            </a:r>
            <a:r>
              <a:rPr lang="en-US" sz="3600" dirty="0"/>
              <a:t> – 2021 </a:t>
            </a:r>
            <a:r>
              <a:rPr lang="uk-UA" sz="3600" dirty="0"/>
              <a:t>рік. </a:t>
            </a:r>
          </a:p>
        </p:txBody>
      </p:sp>
      <p:sp>
        <p:nvSpPr>
          <p:cNvPr id="14" name="Прямоугольник 19">
            <a:extLst>
              <a:ext uri="{FF2B5EF4-FFF2-40B4-BE49-F238E27FC236}">
                <a16:creationId xmlns:a16="http://schemas.microsoft.com/office/drawing/2014/main" id="{D02EE5DD-013C-4F1C-982D-48A7E19C557B}"/>
              </a:ext>
            </a:extLst>
          </p:cNvPr>
          <p:cNvSpPr/>
          <p:nvPr/>
        </p:nvSpPr>
        <p:spPr>
          <a:xfrm>
            <a:off x="-286212" y="-364806"/>
            <a:ext cx="18574212" cy="1371602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 та навчально-методичні посібники з дисциплін кафедри</a:t>
            </a:r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0F709532-19A6-4633-A14C-6BCF362735E9}"/>
              </a:ext>
            </a:extLst>
          </p:cNvPr>
          <p:cNvGrpSpPr/>
          <p:nvPr/>
        </p:nvGrpSpPr>
        <p:grpSpPr>
          <a:xfrm>
            <a:off x="17092474" y="9233453"/>
            <a:ext cx="1167603" cy="1068370"/>
            <a:chOff x="0" y="0"/>
            <a:chExt cx="1013853" cy="927688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E6FCBF4-F2CD-4F46-9508-1E3B0B826DE1}"/>
                </a:ext>
              </a:extLst>
            </p:cNvPr>
            <p:cNvSpPr/>
            <p:nvPr/>
          </p:nvSpPr>
          <p:spPr>
            <a:xfrm>
              <a:off x="0" y="0"/>
              <a:ext cx="1013853" cy="927688"/>
            </a:xfrm>
            <a:custGeom>
              <a:avLst/>
              <a:gdLst/>
              <a:ahLst/>
              <a:cxnLst/>
              <a:rect l="l" t="t" r="r" b="b"/>
              <a:pathLst>
                <a:path w="1013853" h="927688">
                  <a:moveTo>
                    <a:pt x="0" y="0"/>
                  </a:moveTo>
                  <a:lnTo>
                    <a:pt x="1013853" y="0"/>
                  </a:lnTo>
                  <a:lnTo>
                    <a:pt x="1013853" y="927688"/>
                  </a:lnTo>
                  <a:lnTo>
                    <a:pt x="0" y="927688"/>
                  </a:lnTo>
                  <a:close/>
                </a:path>
              </a:pathLst>
            </a:custGeom>
            <a:solidFill>
              <a:srgbClr val="4F7386"/>
            </a:solidFill>
          </p:spPr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217FE59C-302C-4712-BBFC-BFACDEC31ACB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E0F43F0-1BBF-4C33-9D14-887DC4E7DC87}"/>
              </a:ext>
            </a:extLst>
          </p:cNvPr>
          <p:cNvSpPr txBox="1"/>
          <p:nvPr/>
        </p:nvSpPr>
        <p:spPr>
          <a:xfrm>
            <a:off x="17095500" y="9499232"/>
            <a:ext cx="1041092" cy="74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uk-UA" sz="5400" dirty="0">
                <a:solidFill>
                  <a:srgbClr val="FFFFFF"/>
                </a:solidFill>
                <a:latin typeface="Montserrat Extra-Bold"/>
              </a:rPr>
              <a:t>10</a:t>
            </a:r>
            <a:endParaRPr lang="en-US" sz="5400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57653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537</Words>
  <Application>Microsoft Office PowerPoint</Application>
  <PresentationFormat>Произвольный</PresentationFormat>
  <Paragraphs>105</Paragraphs>
  <Slides>17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Times New Roman</vt:lpstr>
      <vt:lpstr>Calibri</vt:lpstr>
      <vt:lpstr>Montserrat Extra-Bold</vt:lpstr>
      <vt:lpstr>Raleway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Minimalist and Modern Architecture Presentation</dc:title>
  <dc:creator>Laptop</dc:creator>
  <cp:lastModifiedBy>Laptop</cp:lastModifiedBy>
  <cp:revision>159</cp:revision>
  <dcterms:created xsi:type="dcterms:W3CDTF">2006-08-16T00:00:00Z</dcterms:created>
  <dcterms:modified xsi:type="dcterms:W3CDTF">2025-12-27T21:08:33Z</dcterms:modified>
  <dc:identifier>DAFDTSestX8</dc:identifier>
</cp:coreProperties>
</file>